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5" r:id="rId3"/>
    <p:sldId id="286" r:id="rId4"/>
    <p:sldId id="263" r:id="rId5"/>
    <p:sldId id="262" r:id="rId6"/>
    <p:sldId id="258" r:id="rId7"/>
    <p:sldId id="260" r:id="rId8"/>
    <p:sldId id="261" r:id="rId9"/>
    <p:sldId id="264" r:id="rId10"/>
    <p:sldId id="265" r:id="rId11"/>
    <p:sldId id="266" r:id="rId12"/>
    <p:sldId id="267" r:id="rId13"/>
    <p:sldId id="288" r:id="rId14"/>
    <p:sldId id="268" r:id="rId15"/>
    <p:sldId id="269" r:id="rId16"/>
    <p:sldId id="270" r:id="rId17"/>
    <p:sldId id="274" r:id="rId18"/>
    <p:sldId id="271" r:id="rId19"/>
    <p:sldId id="272" r:id="rId20"/>
    <p:sldId id="273" r:id="rId21"/>
    <p:sldId id="275" r:id="rId22"/>
    <p:sldId id="276" r:id="rId23"/>
    <p:sldId id="279" r:id="rId24"/>
    <p:sldId id="281" r:id="rId25"/>
    <p:sldId id="282" r:id="rId26"/>
    <p:sldId id="283" r:id="rId27"/>
    <p:sldId id="284" r:id="rId28"/>
    <p:sldId id="287"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34" autoAdjust="0"/>
  </p:normalViewPr>
  <p:slideViewPr>
    <p:cSldViewPr>
      <p:cViewPr>
        <p:scale>
          <a:sx n="78" d="100"/>
          <a:sy n="78" d="100"/>
        </p:scale>
        <p:origin x="-19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sz="3200"/>
            </a:pPr>
            <a:r>
              <a:rPr lang="en-US" sz="3200" dirty="0" smtClean="0"/>
              <a:t>Commit to Health: Weight Loss</a:t>
            </a:r>
            <a:endParaRPr lang="en-US" sz="3200" dirty="0"/>
          </a:p>
        </c:rich>
      </c:tx>
      <c:overlay val="0"/>
    </c:title>
    <c:autoTitleDeleted val="0"/>
    <c:plotArea>
      <c:layout>
        <c:manualLayout>
          <c:layoutTarget val="inner"/>
          <c:xMode val="edge"/>
          <c:yMode val="edge"/>
          <c:x val="0.108675213675214"/>
          <c:y val="0.117557961504812"/>
          <c:w val="0.82359030441707604"/>
          <c:h val="0.78506725721784798"/>
        </c:manualLayout>
      </c:layout>
      <c:lineChart>
        <c:grouping val="standard"/>
        <c:varyColors val="0"/>
        <c:ser>
          <c:idx val="0"/>
          <c:order val="0"/>
          <c:tx>
            <c:strRef>
              <c:f>Sheet1!$B$1</c:f>
              <c:strCache>
                <c:ptCount val="1"/>
                <c:pt idx="0">
                  <c:v>Weight Loss in KG</c:v>
                </c:pt>
              </c:strCache>
            </c:strRef>
          </c:tx>
          <c:cat>
            <c:strRef>
              <c:f>Sheet1!$A$2:$A$4</c:f>
              <c:strCache>
                <c:ptCount val="3"/>
                <c:pt idx="0">
                  <c:v>Baseline</c:v>
                </c:pt>
                <c:pt idx="1">
                  <c:v>6 M</c:v>
                </c:pt>
                <c:pt idx="2">
                  <c:v>9 M</c:v>
                </c:pt>
              </c:strCache>
            </c:strRef>
          </c:cat>
          <c:val>
            <c:numRef>
              <c:f>Sheet1!$B$2:$B$4</c:f>
              <c:numCache>
                <c:formatCode>General</c:formatCode>
                <c:ptCount val="3"/>
                <c:pt idx="0">
                  <c:v>88.8</c:v>
                </c:pt>
                <c:pt idx="1">
                  <c:v>76.8</c:v>
                </c:pt>
                <c:pt idx="2">
                  <c:v>76.7</c:v>
                </c:pt>
              </c:numCache>
            </c:numRef>
          </c:val>
          <c:smooth val="0"/>
        </c:ser>
        <c:dLbls>
          <c:showLegendKey val="0"/>
          <c:showVal val="0"/>
          <c:showCatName val="0"/>
          <c:showSerName val="0"/>
          <c:showPercent val="0"/>
          <c:showBubbleSize val="0"/>
        </c:dLbls>
        <c:marker val="1"/>
        <c:smooth val="0"/>
        <c:axId val="77505664"/>
        <c:axId val="77507200"/>
      </c:lineChart>
      <c:catAx>
        <c:axId val="77505664"/>
        <c:scaling>
          <c:orientation val="minMax"/>
        </c:scaling>
        <c:delete val="0"/>
        <c:axPos val="b"/>
        <c:numFmt formatCode="General" sourceLinked="1"/>
        <c:majorTickMark val="none"/>
        <c:minorTickMark val="none"/>
        <c:tickLblPos val="nextTo"/>
        <c:txPr>
          <a:bodyPr rot="60000"/>
          <a:lstStyle/>
          <a:p>
            <a:pPr>
              <a:defRPr sz="2000"/>
            </a:pPr>
            <a:endParaRPr lang="en-US"/>
          </a:p>
        </c:txPr>
        <c:crossAx val="77507200"/>
        <c:crosses val="autoZero"/>
        <c:auto val="1"/>
        <c:lblAlgn val="ctr"/>
        <c:lblOffset val="50"/>
        <c:tickMarkSkip val="1"/>
        <c:noMultiLvlLbl val="0"/>
      </c:catAx>
      <c:valAx>
        <c:axId val="77507200"/>
        <c:scaling>
          <c:orientation val="minMax"/>
        </c:scaling>
        <c:delete val="0"/>
        <c:axPos val="l"/>
        <c:majorGridlines/>
        <c:title>
          <c:tx>
            <c:rich>
              <a:bodyPr/>
              <a:lstStyle/>
              <a:p>
                <a:pPr>
                  <a:defRPr sz="2000" b="0"/>
                </a:pPr>
                <a:r>
                  <a:rPr lang="en-US" sz="2000" b="0" dirty="0" smtClean="0"/>
                  <a:t>Weight in kg</a:t>
                </a:r>
                <a:endParaRPr lang="en-US" sz="2000" b="0" dirty="0"/>
              </a:p>
            </c:rich>
          </c:tx>
          <c:overlay val="0"/>
        </c:title>
        <c:numFmt formatCode="General" sourceLinked="1"/>
        <c:majorTickMark val="none"/>
        <c:minorTickMark val="none"/>
        <c:tickLblPos val="nextTo"/>
        <c:crossAx val="7750566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69716-CD5A-45F4-A95E-9469609271FC}" type="datetimeFigureOut">
              <a:rPr lang="en-US" smtClean="0"/>
              <a:pPr/>
              <a:t>6/25/2014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F945-711D-40D0-A64C-F75B0F63C4B2}" type="slidenum">
              <a:rPr lang="en-US" smtClean="0"/>
              <a:pPr/>
              <a:t>‹#›</a:t>
            </a:fld>
            <a:endParaRPr lang="en-US"/>
          </a:p>
        </p:txBody>
      </p:sp>
    </p:spTree>
    <p:extLst>
      <p:ext uri="{BB962C8B-B14F-4D97-AF65-F5344CB8AC3E}">
        <p14:creationId xmlns:p14="http://schemas.microsoft.com/office/powerpoint/2010/main" val="394178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Body Gratitude: Body tries to provide, find balance, no matter what</a:t>
            </a:r>
            <a:r>
              <a:rPr lang="en-US" baseline="0" dirty="0" smtClean="0"/>
              <a:t> you do: Wisdom</a:t>
            </a:r>
          </a:p>
          <a:p>
            <a:r>
              <a:rPr lang="en-US" baseline="0" dirty="0" smtClean="0"/>
              <a:t>Heartbeat, pumping, blood, served you, climb stairs or run, rests when sitting: Thank</a:t>
            </a:r>
          </a:p>
          <a:p>
            <a:r>
              <a:rPr lang="en-US" baseline="0" dirty="0" smtClean="0"/>
              <a:t>Stomach, digestive tract, sorting out, dealing with all manner of inputs, using what can, discarding what can, putting up with all your diets/changes, no judgment, just works for you best it can</a:t>
            </a:r>
          </a:p>
          <a:p>
            <a:r>
              <a:rPr lang="en-US" baseline="0" dirty="0" smtClean="0"/>
              <a:t>Brain, marvel, billions of neurons, coordinating, working, sorting, sending information, works so fast we don’t even understand: Evolved for other purposes, doing it’s best- notice enormity of the job it’s been giving: extended gratitude</a:t>
            </a:r>
          </a:p>
          <a:p>
            <a:r>
              <a:rPr lang="en-US" baseline="0" dirty="0" smtClean="0"/>
              <a:t>Notice what acts of self-compassion feel like in your body- sit with that</a:t>
            </a:r>
          </a:p>
          <a:p>
            <a:endParaRPr lang="en-US" dirty="0" smtClean="0"/>
          </a:p>
          <a:p>
            <a:r>
              <a:rPr lang="en-US" dirty="0" smtClean="0"/>
              <a:t>Comfortable, uncomfortable?</a:t>
            </a:r>
          </a:p>
          <a:p>
            <a:r>
              <a:rPr lang="en-US" dirty="0" smtClean="0"/>
              <a:t>Our relationships with our body- so complex</a:t>
            </a:r>
          </a:p>
          <a:p>
            <a:r>
              <a:rPr lang="en-US" dirty="0" smtClean="0"/>
              <a:t>Part of what’s happening, overweight and obese come to hate their bodies, and as an extension, themselves- can</a:t>
            </a:r>
            <a:r>
              <a:rPr lang="en-US" baseline="0" dirty="0" smtClean="0"/>
              <a:t> feed a comfort/ avoidance cycle, coupled with the environment and </a:t>
            </a:r>
            <a:r>
              <a:rPr lang="en-US" baseline="0" dirty="0" err="1" smtClean="0"/>
              <a:t>physio</a:t>
            </a:r>
            <a:r>
              <a:rPr lang="en-US" baseline="0" dirty="0" smtClean="0"/>
              <a:t> changes, makes it very, very hard to lose and maintain weight</a:t>
            </a:r>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r>
              <a:rPr lang="en-US" dirty="0" smtClean="0">
                <a:ea typeface="ＭＳ Ｐゴシック" pitchFamily="34" charset="-128"/>
              </a:rPr>
              <a:t>*Keep in mind, we taught no strategies for weight loss. None. </a:t>
            </a:r>
          </a:p>
        </p:txBody>
      </p:sp>
      <p:sp>
        <p:nvSpPr>
          <p:cNvPr id="173060" name="Slide Number Placeholder 3"/>
          <p:cNvSpPr>
            <a:spLocks noGrp="1"/>
          </p:cNvSpPr>
          <p:nvPr>
            <p:ph type="sldNum" sz="quarter" idx="5"/>
          </p:nvPr>
        </p:nvSpPr>
        <p:spPr>
          <a:noFill/>
        </p:spPr>
        <p:txBody>
          <a:bodyPr/>
          <a:lstStyle/>
          <a:p>
            <a:fld id="{A6BC48BF-2E28-434B-8558-E5D3D45D5C38}" type="slidenum">
              <a:rPr lang="en-US"/>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a:cs typeface="ＭＳ Ｐゴシック"/>
              </a:rPr>
              <a:t>-EDE-Q Questions but asked as a</a:t>
            </a:r>
            <a:r>
              <a:rPr lang="en-US" baseline="0" dirty="0" smtClean="0">
                <a:ea typeface="ＭＳ Ｐゴシック"/>
                <a:cs typeface="ＭＳ Ｐゴシック"/>
              </a:rPr>
              <a:t> weekly average. </a:t>
            </a:r>
            <a:endParaRPr lang="en-US" dirty="0" smtClean="0">
              <a:ea typeface="ＭＳ Ｐゴシック"/>
              <a:cs typeface="ＭＳ Ｐゴシック"/>
            </a:endParaRPr>
          </a:p>
          <a:p>
            <a:pPr eaLnBrk="1" hangingPunct="1"/>
            <a:r>
              <a:rPr lang="en-US" dirty="0" smtClean="0">
                <a:ea typeface="ＭＳ Ｐゴシック"/>
                <a:cs typeface="ＭＳ Ｐゴシック"/>
              </a:rPr>
              <a:t>*NOT TARGETED!</a:t>
            </a:r>
          </a:p>
        </p:txBody>
      </p:sp>
      <p:sp>
        <p:nvSpPr>
          <p:cNvPr id="158723" name="Slide Number Placeholder 3"/>
          <p:cNvSpPr>
            <a:spLocks noGrp="1"/>
          </p:cNvSpPr>
          <p:nvPr>
            <p:ph type="sldNum" sz="quarter" idx="5"/>
          </p:nvPr>
        </p:nvSpPr>
        <p:spPr bwMode="auto">
          <a:noFill/>
          <a:ln>
            <a:miter lim="800000"/>
            <a:headEnd/>
            <a:tailEnd/>
          </a:ln>
        </p:spPr>
        <p:txBody>
          <a:bodyPr/>
          <a:lstStyle/>
          <a:p>
            <a:fld id="{01345770-C824-4188-A513-0596D8CA9128}"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-Pilot;</a:t>
            </a:r>
            <a:r>
              <a:rPr lang="en-US" baseline="0" dirty="0" smtClean="0"/>
              <a:t> </a:t>
            </a:r>
            <a:r>
              <a:rPr lang="en-US" dirty="0" smtClean="0"/>
              <a:t>2 groups, non-randomized (N=21);</a:t>
            </a:r>
            <a:r>
              <a:rPr lang="en-US" baseline="0" dirty="0" smtClean="0"/>
              <a:t> </a:t>
            </a:r>
            <a:r>
              <a:rPr lang="en-US" dirty="0" smtClean="0"/>
              <a:t>High Internal </a:t>
            </a:r>
            <a:r>
              <a:rPr lang="en-US" dirty="0" err="1" smtClean="0"/>
              <a:t>Disinhibition</a:t>
            </a:r>
            <a:r>
              <a:rPr lang="en-US" dirty="0" smtClean="0"/>
              <a:t>;</a:t>
            </a:r>
            <a:r>
              <a:rPr lang="en-US" baseline="0" dirty="0" smtClean="0"/>
              <a:t> </a:t>
            </a:r>
            <a:r>
              <a:rPr lang="en-US" dirty="0" smtClean="0"/>
              <a:t>6 Months</a:t>
            </a:r>
          </a:p>
          <a:p>
            <a:r>
              <a:rPr lang="en-US" dirty="0" smtClean="0"/>
              <a:t>-Combined program SBT + ACT</a:t>
            </a:r>
          </a:p>
          <a:p>
            <a:r>
              <a:rPr lang="en-US" dirty="0" smtClean="0"/>
              <a:t>-Checked our databases and typical weight loss is only 8kg</a:t>
            </a:r>
          </a:p>
          <a:p>
            <a:r>
              <a:rPr lang="en-US" dirty="0" smtClean="0"/>
              <a:t>-Roughly 50% more than was expected</a:t>
            </a:r>
          </a:p>
          <a:p>
            <a:r>
              <a:rPr lang="en-US" dirty="0" smtClean="0"/>
              <a:t>-And better yet, maintained over the 3 month follow-up</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2F6549-58A7-4320-A3B5-2C99BB3B7885}"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r>
              <a:rPr lang="en-US" dirty="0" smtClean="0">
                <a:ea typeface="ＭＳ Ｐゴシック" pitchFamily="34" charset="-128"/>
              </a:rPr>
              <a:t>Heather’s pilot had 12kg loss at 6 months</a:t>
            </a:r>
          </a:p>
        </p:txBody>
      </p:sp>
      <p:sp>
        <p:nvSpPr>
          <p:cNvPr id="173060" name="Slide Number Placeholder 3"/>
          <p:cNvSpPr>
            <a:spLocks noGrp="1"/>
          </p:cNvSpPr>
          <p:nvPr>
            <p:ph type="sldNum" sz="quarter" idx="5"/>
          </p:nvPr>
        </p:nvSpPr>
        <p:spPr>
          <a:noFill/>
        </p:spPr>
        <p:txBody>
          <a:bodyPr/>
          <a:lstStyle/>
          <a:p>
            <a:fld id="{A6BC48BF-2E28-434B-8558-E5D3D45D5C38}"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 pivot point</a:t>
            </a:r>
          </a:p>
          <a:p>
            <a:pPr>
              <a:buFont typeface="Arial" pitchFamily="34" charset="0"/>
              <a:buNone/>
            </a:pPr>
            <a:r>
              <a:rPr lang="en-US" dirty="0" smtClean="0"/>
              <a:t>[Ice cream demonstration- Can</a:t>
            </a:r>
            <a:r>
              <a:rPr lang="en-US" baseline="0" dirty="0" smtClean="0"/>
              <a:t> use candy bar (assortment of sweets)]</a:t>
            </a:r>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Worst motivational speaker</a:t>
            </a:r>
          </a:p>
          <a:p>
            <a:r>
              <a:rPr lang="en-US" dirty="0" smtClean="0"/>
              <a:t>Only if </a:t>
            </a:r>
            <a:r>
              <a:rPr lang="en-US" dirty="0" err="1" smtClean="0"/>
              <a:t>vs</a:t>
            </a:r>
            <a:r>
              <a:rPr lang="en-US" dirty="0" smtClean="0"/>
              <a:t> even if [ask them to come up with the best examples]</a:t>
            </a:r>
          </a:p>
          <a:p>
            <a:r>
              <a:rPr lang="en-US" dirty="0" smtClean="0"/>
              <a:t>Lying Scale</a:t>
            </a:r>
          </a:p>
          <a:p>
            <a:r>
              <a:rPr lang="en-US" dirty="0" smtClean="0"/>
              <a:t>Chocolate </a:t>
            </a:r>
            <a:r>
              <a:rPr lang="en-US" dirty="0" err="1" smtClean="0"/>
              <a:t>vs</a:t>
            </a:r>
            <a:r>
              <a:rPr lang="en-US" dirty="0" smtClean="0"/>
              <a:t> Carrot [do in pairs]</a:t>
            </a:r>
          </a:p>
        </p:txBody>
      </p:sp>
      <p:sp>
        <p:nvSpPr>
          <p:cNvPr id="4" name="Slide Number Placeholder 3"/>
          <p:cNvSpPr>
            <a:spLocks noGrp="1"/>
          </p:cNvSpPr>
          <p:nvPr>
            <p:ph type="sldNum" sz="quarter" idx="10"/>
          </p:nvPr>
        </p:nvSpPr>
        <p:spPr/>
        <p:txBody>
          <a:bodyPr/>
          <a:lstStyle/>
          <a:p>
            <a:fld id="{7818F945-711D-40D0-A64C-F75B0F63C4B2}"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Willingness pedometer [have them do own writing- group share] </a:t>
            </a:r>
          </a:p>
          <a:p>
            <a:r>
              <a:rPr lang="en-US" dirty="0" smtClean="0"/>
              <a:t>I must </a:t>
            </a:r>
            <a:r>
              <a:rPr lang="en-US" dirty="0" err="1" smtClean="0"/>
              <a:t>vs</a:t>
            </a:r>
            <a:r>
              <a:rPr lang="en-US" dirty="0" smtClean="0"/>
              <a:t> I choose</a:t>
            </a:r>
          </a:p>
          <a:p>
            <a:r>
              <a:rPr lang="en-US" dirty="0" smtClean="0"/>
              <a:t>Willing discomfort, what are you voting for?</a:t>
            </a:r>
          </a:p>
          <a:p>
            <a:r>
              <a:rPr lang="en-US" dirty="0" smtClean="0"/>
              <a:t>Cost- Suffering circles</a:t>
            </a:r>
            <a:r>
              <a:rPr lang="en-US" baseline="0" dirty="0" smtClean="0"/>
              <a:t> </a:t>
            </a:r>
            <a:r>
              <a:rPr lang="en-US" dirty="0" smtClean="0"/>
              <a:t>what choosing/ what not choosing? [demonstrate]</a:t>
            </a:r>
          </a:p>
          <a:p>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Weighing success by valued living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“pushing the play button” [write then share in 3’s]</a:t>
            </a:r>
          </a:p>
        </p:txBody>
      </p:sp>
      <p:sp>
        <p:nvSpPr>
          <p:cNvPr id="4" name="Slide Number Placeholder 3"/>
          <p:cNvSpPr>
            <a:spLocks noGrp="1"/>
          </p:cNvSpPr>
          <p:nvPr>
            <p:ph type="sldNum" sz="quarter" idx="10"/>
          </p:nvPr>
        </p:nvSpPr>
        <p:spPr/>
        <p:txBody>
          <a:bodyPr/>
          <a:lstStyle/>
          <a:p>
            <a:fld id="{7818F945-711D-40D0-A64C-F75B0F63C4B2}"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Looping back, world is cruel, but our attempts to shield ourselves from the world come at a cost – part of what ACT can bring is busting through this</a:t>
            </a:r>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03F60FAE-F4F4-45DE-A46C-727E2BD11082}" type="slidenum">
              <a:rPr lang="en-US" smtClean="0">
                <a:solidFill>
                  <a:srgbClr val="000000"/>
                </a:solidFill>
              </a:rPr>
              <a:pPr/>
              <a:t>3</a:t>
            </a:fld>
            <a:endParaRPr lang="en-US" smtClean="0">
              <a:solidFill>
                <a:srgbClr val="000000"/>
              </a:solidFill>
            </a:endParaRPr>
          </a:p>
        </p:txBody>
      </p:sp>
      <p:sp>
        <p:nvSpPr>
          <p:cNvPr id="63490" name="Rectangle 2"/>
          <p:cNvSpPr>
            <a:spLocks noGrp="1" noRot="1" noChangeAspect="1" noChangeArrowheads="1" noTextEdit="1"/>
          </p:cNvSpPr>
          <p:nvPr>
            <p:ph type="sldImg"/>
          </p:nvPr>
        </p:nvSpPr>
        <p:spPr>
          <a:xfrm>
            <a:off x="1146175" y="685800"/>
            <a:ext cx="4572000" cy="3429000"/>
          </a:xfrm>
          <a:ln/>
        </p:spPr>
      </p:sp>
      <p:sp>
        <p:nvSpPr>
          <p:cNvPr id="63491" name="Rectangle 3"/>
          <p:cNvSpPr>
            <a:spLocks noGrp="1" noChangeArrowheads="1"/>
          </p:cNvSpPr>
          <p:nvPr>
            <p:ph type="body" idx="1"/>
          </p:nvPr>
        </p:nvSpPr>
        <p:spPr>
          <a:noFill/>
          <a:ln/>
        </p:spPr>
        <p:txBody>
          <a:bodyPr/>
          <a:lstStyle/>
          <a:p>
            <a:r>
              <a:rPr lang="en-US" dirty="0" smtClean="0"/>
              <a:t>%</a:t>
            </a:r>
            <a:r>
              <a:rPr lang="en-US" baseline="0" dirty="0" smtClean="0"/>
              <a:t> obese continues to grow</a:t>
            </a:r>
          </a:p>
          <a:p>
            <a:r>
              <a:rPr lang="en-US" baseline="0" dirty="0" smtClean="0"/>
              <a:t>We seem to have exported to rest of the world</a:t>
            </a:r>
          </a:p>
          <a:p>
            <a:r>
              <a:rPr lang="en-US" baseline="0" dirty="0" smtClean="0"/>
              <a:t>Everything we know about physiology = body will act likes it’s starving and persist, we are not sure how long, probably permanently until will find pharmacological solutions</a:t>
            </a:r>
          </a:p>
          <a:p>
            <a:r>
              <a:rPr lang="en-US" dirty="0" smtClean="0"/>
              <a:t>7% Weight Loss , 6 months</a:t>
            </a:r>
          </a:p>
          <a:p>
            <a:pPr lvl="1"/>
            <a:r>
              <a:rPr lang="en-US" dirty="0" smtClean="0"/>
              <a:t>5’4” 200lb (34 BMI) -&gt; 186lb (32 BMI)</a:t>
            </a:r>
          </a:p>
          <a:p>
            <a:r>
              <a:rPr lang="en-US" dirty="0" smtClean="0"/>
              <a:t>At 1 year, half at less than 5% </a:t>
            </a:r>
          </a:p>
          <a:p>
            <a:r>
              <a:rPr lang="en-US" dirty="0" err="1" smtClean="0"/>
              <a:t>LookAHEAD</a:t>
            </a:r>
            <a:endParaRPr lang="en-US" dirty="0" smtClean="0"/>
          </a:p>
          <a:p>
            <a:pPr lvl="1"/>
            <a:r>
              <a:rPr lang="en-US" dirty="0" smtClean="0"/>
              <a:t>8.5% at 1YR, 6% End, </a:t>
            </a:r>
          </a:p>
          <a:p>
            <a:pPr lvl="1"/>
            <a:r>
              <a:rPr lang="en-US" dirty="0" smtClean="0"/>
              <a:t>no reduction in heart disease risk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NWCR: This is what works, do this</a:t>
            </a:r>
          </a:p>
          <a:p>
            <a:pPr lvl="1"/>
            <a:r>
              <a:rPr lang="en-US" dirty="0" smtClean="0"/>
              <a:t>Owning successes, but not failures (“non-adherence”)</a:t>
            </a:r>
          </a:p>
          <a:p>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react to non-adherence?</a:t>
            </a:r>
          </a:p>
          <a:p>
            <a:r>
              <a:rPr lang="en-US" dirty="0" smtClean="0"/>
              <a:t>Person failure or treatment failure</a:t>
            </a:r>
          </a:p>
          <a:p>
            <a:r>
              <a:rPr lang="en-US" dirty="0" smtClean="0"/>
              <a:t>The field has chosen “person failure”</a:t>
            </a:r>
          </a:p>
          <a:p>
            <a:r>
              <a:rPr lang="en-US" dirty="0" smtClean="0"/>
              <a:t>Generalizes from a few to many (NWCR)</a:t>
            </a:r>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notes on stigma</a:t>
            </a:r>
          </a:p>
          <a:p>
            <a:r>
              <a:rPr lang="en-US" dirty="0" smtClean="0"/>
              <a:t>Obesity seen as controllable, personal weakness</a:t>
            </a:r>
          </a:p>
          <a:p>
            <a:r>
              <a:rPr lang="en-US" dirty="0" smtClean="0"/>
              <a:t>Stupid, lazy, weak, undesirable</a:t>
            </a:r>
          </a:p>
          <a:p>
            <a:r>
              <a:rPr lang="en-US" dirty="0" smtClean="0"/>
              <a:t>Stigma is a likely feeder of Experiential Avoidance,</a:t>
            </a:r>
            <a:r>
              <a:rPr lang="en-US" baseline="0" dirty="0" smtClean="0"/>
              <a:t> which we know is not great</a:t>
            </a:r>
          </a:p>
          <a:p>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342900" indent="-342900">
              <a:lnSpc>
                <a:spcPct val="80000"/>
              </a:lnSpc>
              <a:spcBef>
                <a:spcPct val="20000"/>
              </a:spcBef>
            </a:pPr>
            <a:r>
              <a:rPr lang="en-US" noProof="0" dirty="0" smtClean="0">
                <a:latin typeface="Calibri" pitchFamily="34" charset="0"/>
              </a:rPr>
              <a:t>How this shows up in weight management</a:t>
            </a:r>
          </a:p>
          <a:p>
            <a:pPr marL="342900" indent="-342900">
              <a:lnSpc>
                <a:spcPct val="80000"/>
              </a:lnSpc>
              <a:spcBef>
                <a:spcPct val="20000"/>
              </a:spcBef>
            </a:pPr>
            <a:r>
              <a:rPr lang="en-US" noProof="0" dirty="0" smtClean="0">
                <a:latin typeface="Calibri" pitchFamily="34" charset="0"/>
              </a:rPr>
              <a:t>So we have our poor man here who’s been exposed to scorn and ridicule for his weight, which leads to uncomfortable</a:t>
            </a:r>
            <a:r>
              <a:rPr lang="en-US" baseline="0" noProof="0" dirty="0" smtClean="0">
                <a:latin typeface="Calibri" pitchFamily="34" charset="0"/>
              </a:rPr>
              <a:t> thoughts and feelings</a:t>
            </a:r>
          </a:p>
          <a:p>
            <a:pPr marL="342900" indent="-342900">
              <a:lnSpc>
                <a:spcPct val="80000"/>
              </a:lnSpc>
              <a:spcBef>
                <a:spcPct val="20000"/>
              </a:spcBef>
            </a:pPr>
            <a:r>
              <a:rPr lang="en-US" baseline="0" noProof="0" dirty="0" smtClean="0">
                <a:latin typeface="Calibri" pitchFamily="34" charset="0"/>
              </a:rPr>
              <a:t>Given that we live in a stigmatizing environment, he will have considerable exposure, when you take into account that bias against overweight starts at age 3, obese people get paid less for the same job, not to mention are hired and promoted less, and you can’t escape disparaging portrayals on TV, the internet and in the media</a:t>
            </a:r>
          </a:p>
          <a:p>
            <a:pPr marL="342900" indent="-342900">
              <a:lnSpc>
                <a:spcPct val="80000"/>
              </a:lnSpc>
              <a:spcBef>
                <a:spcPct val="20000"/>
              </a:spcBef>
            </a:pPr>
            <a:r>
              <a:rPr lang="en-US" baseline="0" noProof="0" dirty="0" smtClean="0">
                <a:latin typeface="Calibri" pitchFamily="34" charset="0"/>
              </a:rPr>
              <a:t>These thoughts and feelings can come to be associated with countless situations and events which have nothing to do with receiving scorn or ridicule directly, again because of the two features of language we discussed. </a:t>
            </a:r>
          </a:p>
          <a:p>
            <a:pPr marL="342900" indent="-342900">
              <a:lnSpc>
                <a:spcPct val="80000"/>
              </a:lnSpc>
              <a:spcBef>
                <a:spcPct val="20000"/>
              </a:spcBef>
            </a:pPr>
            <a:r>
              <a:rPr lang="en-US" baseline="0" noProof="0" dirty="0" smtClean="0">
                <a:latin typeface="Calibri" pitchFamily="34" charset="0"/>
              </a:rPr>
              <a:t>Now let’s say our man overeats at a party. In order to </a:t>
            </a:r>
            <a:r>
              <a:rPr lang="en-US" b="1" i="1" baseline="0" noProof="0" dirty="0" smtClean="0">
                <a:latin typeface="Calibri" pitchFamily="34" charset="0"/>
              </a:rPr>
              <a:t>avoid</a:t>
            </a:r>
            <a:r>
              <a:rPr lang="en-US" baseline="0" noProof="0" dirty="0" smtClean="0">
                <a:latin typeface="Calibri" pitchFamily="34" charset="0"/>
              </a:rPr>
              <a:t> having these unwanted thoughts and feelings, he might find himself, say, not recording in his diary, because recording all that food he eat could lead to those unwanted thoughts and feelings. Or perhaps he now has to avoid the gym, so that nobody (him included) can see his body in motion. Or perhaps put that scale away, because weight gain, or no loss, or not “enough” weight loss can all come to occasion those unwanted experiences. </a:t>
            </a:r>
            <a:endParaRPr lang="en-US" noProof="0" dirty="0" smtClean="0">
              <a:latin typeface="Calibri" pitchFamily="34" charset="0"/>
            </a:endParaRPr>
          </a:p>
          <a:p>
            <a:pPr marL="342900" indent="-342900">
              <a:lnSpc>
                <a:spcPct val="80000"/>
              </a:lnSpc>
              <a:spcBef>
                <a:spcPct val="20000"/>
              </a:spcBef>
            </a:pPr>
            <a:r>
              <a:rPr lang="en-US" noProof="0" dirty="0" smtClean="0">
                <a:latin typeface="Calibri" pitchFamily="34" charset="0"/>
              </a:rPr>
              <a:t>Language never stop extending the targets of avoidance</a:t>
            </a:r>
          </a:p>
        </p:txBody>
      </p:sp>
      <p:sp>
        <p:nvSpPr>
          <p:cNvPr id="43012" name="Slide Number Placeholder 3"/>
          <p:cNvSpPr>
            <a:spLocks noGrp="1"/>
          </p:cNvSpPr>
          <p:nvPr>
            <p:ph type="sldNum" sz="quarter" idx="5"/>
          </p:nvPr>
        </p:nvSpPr>
        <p:spPr>
          <a:noFill/>
          <a:ln>
            <a:miter lim="800000"/>
            <a:headEnd/>
            <a:tailEnd/>
          </a:ln>
        </p:spPr>
        <p:txBody>
          <a:bodyPr/>
          <a:lstStyle/>
          <a:p>
            <a:fld id="{43F853DB-49CC-49E9-866D-9D0DAF996B3F}"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EA does appear to be relevant to weight issues,</a:t>
            </a:r>
            <a:r>
              <a:rPr lang="en-US" baseline="0" dirty="0" smtClean="0"/>
              <a:t> which makes logical sense, because a</a:t>
            </a:r>
            <a:r>
              <a:rPr lang="en-US" dirty="0" smtClean="0"/>
              <a:t> lot of behaviors that are toxic to weight control can be conceptualized as experiential avoidance moves, for</a:t>
            </a:r>
            <a:r>
              <a:rPr lang="en-US" baseline="0" dirty="0" smtClean="0"/>
              <a:t> example:</a:t>
            </a:r>
          </a:p>
          <a:p>
            <a:r>
              <a:rPr lang="en-US" baseline="0" dirty="0" smtClean="0"/>
              <a:t>(1) emotional, binge, or stress eating, that seem to function at least in part to change or reduce negative affect.</a:t>
            </a:r>
          </a:p>
          <a:p>
            <a:r>
              <a:rPr lang="en-US" baseline="0" dirty="0" smtClean="0"/>
              <a:t>(2) Discontinuing diet or tracking to manage guilt and shame</a:t>
            </a:r>
          </a:p>
          <a:p>
            <a:r>
              <a:rPr lang="en-US" baseline="0" dirty="0" smtClean="0"/>
              <a:t>(3) Avoiding the scale or exercise to avoid the physical sensations and self-judgments associated with these activities</a:t>
            </a:r>
            <a:endParaRPr lang="en-US" dirty="0" smtClean="0"/>
          </a:p>
          <a:p>
            <a:r>
              <a:rPr lang="en-US" dirty="0" smtClean="0"/>
              <a:t>-All these behaviors tend to “work” in the short-term by providing comfort, relief, or escape…even though they create more “problems” in the long-term</a:t>
            </a:r>
          </a:p>
        </p:txBody>
      </p:sp>
      <p:sp>
        <p:nvSpPr>
          <p:cNvPr id="4" name="Slide Number Placeholder 3"/>
          <p:cNvSpPr>
            <a:spLocks noGrp="1"/>
          </p:cNvSpPr>
          <p:nvPr>
            <p:ph type="sldNum" sz="quarter" idx="10"/>
          </p:nvPr>
        </p:nvSpPr>
        <p:spPr/>
        <p:txBody>
          <a:bodyPr/>
          <a:lstStyle/>
          <a:p>
            <a:fld id="{4E134939-5DCD-440B-B007-FF5173369CF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F945-711D-40D0-A64C-F75B0F63C4B2}"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20C17F-E53F-409B-BD0D-D5F8A04DC5F1}" type="slidenum">
              <a:rPr lang="en-US" sz="1200"/>
              <a:pPr algn="r"/>
              <a:t>14</a:t>
            </a:fld>
            <a:endParaRPr 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Absolutely nothing focused on self-monitoring, exercise, or diet. Nothing.</a:t>
            </a:r>
            <a:r>
              <a:rPr lang="en-US" baseline="0" dirty="0" smtClean="0">
                <a:ea typeface="ＭＳ Ｐゴシック" pitchFamily="34" charset="-128"/>
              </a:rPr>
              <a:t> </a:t>
            </a:r>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F9445-AD93-4775-89F8-FA50F8C91EE4}"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F9445-AD93-4775-89F8-FA50F8C91EE4}"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F9445-AD93-4775-89F8-FA50F8C91EE4}"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F9445-AD93-4775-89F8-FA50F8C91EE4}"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F9445-AD93-4775-89F8-FA50F8C91EE4}"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F9445-AD93-4775-89F8-FA50F8C91EE4}"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F9445-AD93-4775-89F8-FA50F8C91EE4}" type="datetimeFigureOut">
              <a:rPr lang="en-US" smtClean="0"/>
              <a:pPr/>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F9445-AD93-4775-89F8-FA50F8C91EE4}" type="datetimeFigureOut">
              <a:rPr lang="en-US" smtClean="0"/>
              <a:pPr/>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F9445-AD93-4775-89F8-FA50F8C91EE4}" type="datetimeFigureOut">
              <a:rPr lang="en-US" smtClean="0"/>
              <a:pPr/>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F9445-AD93-4775-89F8-FA50F8C91EE4}"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F9445-AD93-4775-89F8-FA50F8C91EE4}"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6B1BB-3DA9-448F-A591-28B12AE4E1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F9445-AD93-4775-89F8-FA50F8C91EE4}" type="datetimeFigureOut">
              <a:rPr lang="en-US" smtClean="0"/>
              <a:pPr/>
              <a:t>6/25/2014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6B1BB-3DA9-448F-A591-28B12AE4E1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lstStyle/>
          <a:p>
            <a:r>
              <a:rPr lang="en-US" dirty="0" smtClean="0"/>
              <a:t>Stepping Out Of The Diet Trap</a:t>
            </a:r>
            <a:endParaRPr lang="en-US" dirty="0"/>
          </a:p>
        </p:txBody>
      </p:sp>
      <p:sp>
        <p:nvSpPr>
          <p:cNvPr id="3" name="Subtitle 2"/>
          <p:cNvSpPr>
            <a:spLocks noGrp="1"/>
          </p:cNvSpPr>
          <p:nvPr>
            <p:ph type="subTitle" idx="1"/>
          </p:nvPr>
        </p:nvSpPr>
        <p:spPr/>
        <p:txBody>
          <a:bodyPr/>
          <a:lstStyle/>
          <a:p>
            <a:r>
              <a:rPr lang="en-US" dirty="0" smtClean="0"/>
              <a:t>Jason Lillis, PhD</a:t>
            </a:r>
          </a:p>
          <a:p>
            <a:r>
              <a:rPr lang="en-US" dirty="0" smtClean="0"/>
              <a:t>Brown Medical School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benefits of combining</a:t>
            </a:r>
            <a:endParaRPr lang="en-US" dirty="0"/>
          </a:p>
        </p:txBody>
      </p:sp>
      <p:sp>
        <p:nvSpPr>
          <p:cNvPr id="3" name="Content Placeholder 2"/>
          <p:cNvSpPr>
            <a:spLocks noGrp="1"/>
          </p:cNvSpPr>
          <p:nvPr>
            <p:ph idx="1"/>
          </p:nvPr>
        </p:nvSpPr>
        <p:spPr/>
        <p:txBody>
          <a:bodyPr/>
          <a:lstStyle/>
          <a:p>
            <a:r>
              <a:rPr lang="en-US" dirty="0" smtClean="0"/>
              <a:t>Values</a:t>
            </a:r>
          </a:p>
          <a:p>
            <a:pPr lvl="1"/>
            <a:r>
              <a:rPr lang="en-US" dirty="0" smtClean="0"/>
              <a:t>Increasing buy-in, expanding meaning</a:t>
            </a:r>
          </a:p>
          <a:p>
            <a:r>
              <a:rPr lang="en-US" dirty="0" smtClean="0"/>
              <a:t>Acceptance and </a:t>
            </a:r>
            <a:r>
              <a:rPr lang="en-US" dirty="0" err="1" smtClean="0"/>
              <a:t>Defusion</a:t>
            </a:r>
            <a:endParaRPr lang="en-US" dirty="0" smtClean="0"/>
          </a:p>
          <a:p>
            <a:pPr lvl="1"/>
            <a:r>
              <a:rPr lang="en-US" dirty="0" smtClean="0"/>
              <a:t>Cravings, persistence</a:t>
            </a:r>
            <a:endParaRPr lang="en-US" dirty="0"/>
          </a:p>
          <a:p>
            <a:r>
              <a:rPr lang="en-US" dirty="0" smtClean="0"/>
              <a:t>Mindfulness</a:t>
            </a:r>
          </a:p>
          <a:p>
            <a:pPr lvl="1"/>
            <a:r>
              <a:rPr lang="en-US" dirty="0" smtClean="0"/>
              <a:t>Planning, food choices, slow eating</a:t>
            </a:r>
          </a:p>
          <a:p>
            <a:r>
              <a:rPr lang="en-US" dirty="0" smtClean="0"/>
              <a:t>Stress/ psychological symptoms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obstacles</a:t>
            </a:r>
            <a:endParaRPr lang="en-US" dirty="0"/>
          </a:p>
        </p:txBody>
      </p:sp>
      <p:sp>
        <p:nvSpPr>
          <p:cNvPr id="3" name="Content Placeholder 2"/>
          <p:cNvSpPr>
            <a:spLocks noGrp="1"/>
          </p:cNvSpPr>
          <p:nvPr>
            <p:ph idx="1"/>
          </p:nvPr>
        </p:nvSpPr>
        <p:spPr/>
        <p:txBody>
          <a:bodyPr/>
          <a:lstStyle/>
          <a:p>
            <a:r>
              <a:rPr lang="en-US" dirty="0" smtClean="0"/>
              <a:t>Overarching treatment goal</a:t>
            </a:r>
          </a:p>
          <a:p>
            <a:pPr lvl="1"/>
            <a:r>
              <a:rPr lang="en-US" dirty="0" smtClean="0"/>
              <a:t>Weight loss </a:t>
            </a:r>
            <a:r>
              <a:rPr lang="en-US" dirty="0" err="1" smtClean="0"/>
              <a:t>vs</a:t>
            </a:r>
            <a:r>
              <a:rPr lang="en-US" dirty="0" smtClean="0"/>
              <a:t> valued-living</a:t>
            </a:r>
            <a:endParaRPr lang="en-US" dirty="0"/>
          </a:p>
          <a:p>
            <a:r>
              <a:rPr lang="en-US" dirty="0" smtClean="0"/>
              <a:t>Structural</a:t>
            </a:r>
          </a:p>
          <a:p>
            <a:pPr lvl="1"/>
            <a:r>
              <a:rPr lang="en-US" dirty="0" smtClean="0"/>
              <a:t>Weighing at groups- message scale is most important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obstacles</a:t>
            </a:r>
            <a:endParaRPr lang="en-US" dirty="0"/>
          </a:p>
        </p:txBody>
      </p:sp>
      <p:sp>
        <p:nvSpPr>
          <p:cNvPr id="3" name="Content Placeholder 2"/>
          <p:cNvSpPr>
            <a:spLocks noGrp="1"/>
          </p:cNvSpPr>
          <p:nvPr>
            <p:ph idx="1"/>
          </p:nvPr>
        </p:nvSpPr>
        <p:spPr/>
        <p:txBody>
          <a:bodyPr/>
          <a:lstStyle/>
          <a:p>
            <a:r>
              <a:rPr lang="en-US" dirty="0" smtClean="0"/>
              <a:t>Well-trained habits </a:t>
            </a:r>
            <a:r>
              <a:rPr lang="en-US" dirty="0" err="1" smtClean="0"/>
              <a:t>vs</a:t>
            </a:r>
            <a:r>
              <a:rPr lang="en-US" dirty="0" smtClean="0"/>
              <a:t> mindful awareness</a:t>
            </a:r>
          </a:p>
          <a:p>
            <a:pPr lvl="1"/>
            <a:r>
              <a:rPr lang="en-US" dirty="0" smtClean="0"/>
              <a:t>Teaching repetition </a:t>
            </a:r>
            <a:r>
              <a:rPr lang="en-US" dirty="0" err="1" smtClean="0"/>
              <a:t>vs</a:t>
            </a:r>
            <a:r>
              <a:rPr lang="en-US" dirty="0" smtClean="0"/>
              <a:t> intuition/ flexibility</a:t>
            </a:r>
          </a:p>
          <a:p>
            <a:r>
              <a:rPr lang="en-US" dirty="0" smtClean="0"/>
              <a:t>Weight Loss as Experiential Avoidance</a:t>
            </a:r>
          </a:p>
          <a:p>
            <a:pPr lvl="1"/>
            <a:r>
              <a:rPr lang="en-US" dirty="0" smtClean="0"/>
              <a:t>Motivation to think different and feel better about self- can be a trap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457200" y="304800"/>
            <a:ext cx="8229600" cy="1143000"/>
          </a:xfrm>
        </p:spPr>
        <p:txBody>
          <a:bodyPr/>
          <a:lstStyle/>
          <a:p>
            <a:pPr eaLnBrk="1" hangingPunct="1">
              <a:defRPr/>
            </a:pPr>
            <a:r>
              <a:rPr lang="en-US" dirty="0">
                <a:latin typeface="Times New Roman" charset="0"/>
              </a:rPr>
              <a:t>Weight </a:t>
            </a:r>
            <a:r>
              <a:rPr lang="en-US" dirty="0" smtClean="0">
                <a:latin typeface="Times New Roman" charset="0"/>
              </a:rPr>
              <a:t>Maintenance</a:t>
            </a:r>
            <a:endParaRPr lang="en-US" sz="2400" dirty="0">
              <a:latin typeface="Times New Roman" charset="0"/>
            </a:endParaRPr>
          </a:p>
        </p:txBody>
      </p:sp>
      <p:sp>
        <p:nvSpPr>
          <p:cNvPr id="163843" name="Rectangle 3"/>
          <p:cNvSpPr>
            <a:spLocks noChangeArrowheads="1"/>
          </p:cNvSpPr>
          <p:nvPr/>
        </p:nvSpPr>
        <p:spPr bwMode="auto">
          <a:xfrm>
            <a:off x="371475" y="1639888"/>
            <a:ext cx="8229600" cy="4419600"/>
          </a:xfrm>
          <a:prstGeom prst="rect">
            <a:avLst/>
          </a:prstGeom>
          <a:noFill/>
          <a:ln w="9525">
            <a:noFill/>
            <a:miter lim="800000"/>
            <a:headEnd/>
            <a:tailEnd/>
          </a:ln>
        </p:spPr>
        <p:txBody>
          <a:bodyPr/>
          <a:lstStyle/>
          <a:p>
            <a:pPr marL="342900" indent="-342900">
              <a:spcBef>
                <a:spcPct val="20000"/>
              </a:spcBef>
              <a:buClr>
                <a:schemeClr val="tx2"/>
              </a:buClr>
              <a:buFontTx/>
              <a:buChar char="•"/>
            </a:pPr>
            <a:r>
              <a:rPr lang="en-US" sz="3200" dirty="0">
                <a:latin typeface="Times New Roman" pitchFamily="18" charset="0"/>
              </a:rPr>
              <a:t>84 participants – </a:t>
            </a:r>
            <a:r>
              <a:rPr lang="en-US" sz="3200" dirty="0" smtClean="0">
                <a:latin typeface="Times New Roman" pitchFamily="18" charset="0"/>
              </a:rPr>
              <a:t>had previously completed  6 </a:t>
            </a:r>
            <a:r>
              <a:rPr lang="en-US" sz="3200" dirty="0">
                <a:latin typeface="Times New Roman" pitchFamily="18" charset="0"/>
              </a:rPr>
              <a:t>months of </a:t>
            </a:r>
            <a:r>
              <a:rPr lang="en-US" sz="3200" dirty="0" smtClean="0">
                <a:latin typeface="Times New Roman" pitchFamily="18" charset="0"/>
              </a:rPr>
              <a:t>weight </a:t>
            </a:r>
            <a:r>
              <a:rPr lang="en-US" sz="3200" dirty="0">
                <a:latin typeface="Times New Roman" pitchFamily="18" charset="0"/>
              </a:rPr>
              <a:t>loss </a:t>
            </a:r>
            <a:r>
              <a:rPr lang="en-US" sz="3200" dirty="0" smtClean="0">
                <a:latin typeface="Times New Roman" pitchFamily="18" charset="0"/>
              </a:rPr>
              <a:t>intervention</a:t>
            </a:r>
            <a:endParaRPr lang="en-US" sz="3200" dirty="0">
              <a:latin typeface="Times New Roman" pitchFamily="18" charset="0"/>
            </a:endParaRPr>
          </a:p>
          <a:p>
            <a:pPr marL="342900" indent="-342900">
              <a:spcBef>
                <a:spcPct val="20000"/>
              </a:spcBef>
              <a:buClr>
                <a:schemeClr val="tx2"/>
              </a:buClr>
              <a:buFontTx/>
              <a:buChar char="•"/>
            </a:pPr>
            <a:r>
              <a:rPr lang="en-US" sz="3200" dirty="0" smtClean="0">
                <a:latin typeface="Times New Roman" pitchFamily="18" charset="0"/>
              </a:rPr>
              <a:t>1 </a:t>
            </a:r>
            <a:r>
              <a:rPr lang="en-US" sz="3200" dirty="0">
                <a:latin typeface="Times New Roman" pitchFamily="18" charset="0"/>
              </a:rPr>
              <a:t>day ACT workshop </a:t>
            </a:r>
            <a:r>
              <a:rPr lang="en-US" sz="3200" dirty="0" err="1" smtClean="0">
                <a:latin typeface="Times New Roman" pitchFamily="18" charset="0"/>
              </a:rPr>
              <a:t>vs</a:t>
            </a:r>
            <a:r>
              <a:rPr lang="en-US" sz="3200" dirty="0" smtClean="0">
                <a:latin typeface="Times New Roman" pitchFamily="18" charset="0"/>
              </a:rPr>
              <a:t> TAU Control</a:t>
            </a:r>
          </a:p>
          <a:p>
            <a:pPr marL="342900" indent="-342900">
              <a:spcBef>
                <a:spcPct val="20000"/>
              </a:spcBef>
              <a:buClr>
                <a:schemeClr val="tx2"/>
              </a:buClr>
              <a:buFontTx/>
              <a:buChar char="•"/>
            </a:pPr>
            <a:r>
              <a:rPr lang="en-US" sz="3200" dirty="0" smtClean="0">
                <a:latin typeface="Times New Roman" pitchFamily="18" charset="0"/>
              </a:rPr>
              <a:t>3 Month Follow-Up</a:t>
            </a:r>
          </a:p>
          <a:p>
            <a:pPr marL="342900" indent="-342900">
              <a:spcBef>
                <a:spcPct val="20000"/>
              </a:spcBef>
              <a:buClr>
                <a:schemeClr val="tx2"/>
              </a:buClr>
              <a:buFontTx/>
              <a:buChar char="•"/>
            </a:pPr>
            <a:r>
              <a:rPr lang="en-US" sz="3200" dirty="0" smtClean="0">
                <a:latin typeface="Times New Roman" pitchFamily="18" charset="0"/>
              </a:rPr>
              <a:t>*No weight influencing interventions</a:t>
            </a:r>
          </a:p>
          <a:p>
            <a:pPr marL="342900" indent="-342900">
              <a:spcBef>
                <a:spcPct val="20000"/>
              </a:spcBef>
              <a:buClr>
                <a:schemeClr val="tx2"/>
              </a:buClr>
              <a:buFontTx/>
              <a:buChar char="•"/>
            </a:pPr>
            <a:endParaRPr lang="en-US"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81000" y="304800"/>
            <a:ext cx="8229600" cy="1143000"/>
          </a:xfrm>
        </p:spPr>
        <p:txBody>
          <a:bodyPr/>
          <a:lstStyle/>
          <a:p>
            <a:pPr eaLnBrk="1" hangingPunct="1">
              <a:defRPr/>
            </a:pPr>
            <a:r>
              <a:rPr lang="en-US" dirty="0" smtClean="0">
                <a:latin typeface="Times New Roman" pitchFamily="18" charset="0"/>
                <a:ea typeface="+mj-ea"/>
                <a:cs typeface="+mj-cs"/>
              </a:rPr>
              <a:t>Pre to Follow-Up Weight Change</a:t>
            </a:r>
          </a:p>
        </p:txBody>
      </p:sp>
      <p:sp>
        <p:nvSpPr>
          <p:cNvPr id="172035" name="Line 3"/>
          <p:cNvSpPr>
            <a:spLocks noChangeShapeType="1"/>
          </p:cNvSpPr>
          <p:nvPr/>
        </p:nvSpPr>
        <p:spPr bwMode="auto">
          <a:xfrm>
            <a:off x="1828800" y="1752600"/>
            <a:ext cx="0" cy="3429000"/>
          </a:xfrm>
          <a:prstGeom prst="line">
            <a:avLst/>
          </a:prstGeom>
          <a:noFill/>
          <a:ln w="9525">
            <a:solidFill>
              <a:schemeClr val="tx1"/>
            </a:solidFill>
            <a:round/>
            <a:headEnd/>
            <a:tailEnd/>
          </a:ln>
        </p:spPr>
        <p:txBody>
          <a:bodyPr/>
          <a:lstStyle/>
          <a:p>
            <a:endParaRPr lang="en-US"/>
          </a:p>
        </p:txBody>
      </p:sp>
      <p:sp>
        <p:nvSpPr>
          <p:cNvPr id="172036" name="Line 4"/>
          <p:cNvSpPr>
            <a:spLocks noChangeShapeType="1"/>
          </p:cNvSpPr>
          <p:nvPr/>
        </p:nvSpPr>
        <p:spPr bwMode="auto">
          <a:xfrm>
            <a:off x="1828800" y="5181600"/>
            <a:ext cx="5715000" cy="0"/>
          </a:xfrm>
          <a:prstGeom prst="line">
            <a:avLst/>
          </a:prstGeom>
          <a:noFill/>
          <a:ln w="9525">
            <a:solidFill>
              <a:schemeClr val="tx1"/>
            </a:solidFill>
            <a:round/>
            <a:headEnd/>
            <a:tailEnd/>
          </a:ln>
        </p:spPr>
        <p:txBody>
          <a:bodyPr/>
          <a:lstStyle/>
          <a:p>
            <a:endParaRPr lang="en-US"/>
          </a:p>
        </p:txBody>
      </p:sp>
      <p:sp>
        <p:nvSpPr>
          <p:cNvPr id="172037" name="Text Box 5"/>
          <p:cNvSpPr txBox="1">
            <a:spLocks noChangeArrowheads="1"/>
          </p:cNvSpPr>
          <p:nvPr/>
        </p:nvSpPr>
        <p:spPr bwMode="auto">
          <a:xfrm>
            <a:off x="2133600" y="5334000"/>
            <a:ext cx="2590800" cy="457200"/>
          </a:xfrm>
          <a:prstGeom prst="rect">
            <a:avLst/>
          </a:prstGeom>
          <a:noFill/>
          <a:ln w="9525">
            <a:noFill/>
            <a:miter lim="800000"/>
            <a:headEnd/>
            <a:tailEnd/>
          </a:ln>
        </p:spPr>
        <p:txBody>
          <a:bodyPr>
            <a:spAutoFit/>
          </a:bodyPr>
          <a:lstStyle/>
          <a:p>
            <a:pPr algn="ctr" eaLnBrk="0" hangingPunct="0">
              <a:spcBef>
                <a:spcPct val="50000"/>
              </a:spcBef>
            </a:pPr>
            <a:r>
              <a:rPr lang="en-US" b="1"/>
              <a:t>% gaining 5+ lbs </a:t>
            </a:r>
            <a:endParaRPr lang="en-US"/>
          </a:p>
        </p:txBody>
      </p:sp>
      <p:sp>
        <p:nvSpPr>
          <p:cNvPr id="172038" name="Text Box 6"/>
          <p:cNvSpPr txBox="1">
            <a:spLocks noChangeArrowheads="1"/>
          </p:cNvSpPr>
          <p:nvPr/>
        </p:nvSpPr>
        <p:spPr bwMode="auto">
          <a:xfrm>
            <a:off x="5029200" y="5334000"/>
            <a:ext cx="2438400" cy="457200"/>
          </a:xfrm>
          <a:prstGeom prst="rect">
            <a:avLst/>
          </a:prstGeom>
          <a:noFill/>
          <a:ln w="9525">
            <a:noFill/>
            <a:miter lim="800000"/>
            <a:headEnd/>
            <a:tailEnd/>
          </a:ln>
        </p:spPr>
        <p:txBody>
          <a:bodyPr>
            <a:spAutoFit/>
          </a:bodyPr>
          <a:lstStyle/>
          <a:p>
            <a:pPr algn="ctr" eaLnBrk="0" hangingPunct="0">
              <a:spcBef>
                <a:spcPct val="50000"/>
              </a:spcBef>
            </a:pPr>
            <a:r>
              <a:rPr lang="en-US" b="1"/>
              <a:t>% losing 5+ lbs</a:t>
            </a:r>
            <a:endParaRPr lang="en-US"/>
          </a:p>
        </p:txBody>
      </p:sp>
      <p:sp>
        <p:nvSpPr>
          <p:cNvPr id="172039" name="Text Box 7"/>
          <p:cNvSpPr txBox="1">
            <a:spLocks noChangeArrowheads="1"/>
          </p:cNvSpPr>
          <p:nvPr/>
        </p:nvSpPr>
        <p:spPr bwMode="auto">
          <a:xfrm>
            <a:off x="1219200" y="1676400"/>
            <a:ext cx="533400" cy="457200"/>
          </a:xfrm>
          <a:prstGeom prst="rect">
            <a:avLst/>
          </a:prstGeom>
          <a:noFill/>
          <a:ln w="9525">
            <a:noFill/>
            <a:miter lim="800000"/>
            <a:headEnd/>
            <a:tailEnd/>
          </a:ln>
        </p:spPr>
        <p:txBody>
          <a:bodyPr>
            <a:spAutoFit/>
          </a:bodyPr>
          <a:lstStyle/>
          <a:p>
            <a:pPr algn="r" eaLnBrk="0" hangingPunct="0">
              <a:spcBef>
                <a:spcPct val="50000"/>
              </a:spcBef>
            </a:pPr>
            <a:r>
              <a:rPr lang="en-US"/>
              <a:t>35</a:t>
            </a:r>
          </a:p>
        </p:txBody>
      </p:sp>
      <p:sp>
        <p:nvSpPr>
          <p:cNvPr id="172040" name="Text Box 8"/>
          <p:cNvSpPr txBox="1">
            <a:spLocks noChangeArrowheads="1"/>
          </p:cNvSpPr>
          <p:nvPr/>
        </p:nvSpPr>
        <p:spPr bwMode="auto">
          <a:xfrm>
            <a:off x="1219200" y="2590800"/>
            <a:ext cx="533400" cy="457200"/>
          </a:xfrm>
          <a:prstGeom prst="rect">
            <a:avLst/>
          </a:prstGeom>
          <a:noFill/>
          <a:ln w="9525">
            <a:noFill/>
            <a:miter lim="800000"/>
            <a:headEnd/>
            <a:tailEnd/>
          </a:ln>
        </p:spPr>
        <p:txBody>
          <a:bodyPr>
            <a:spAutoFit/>
          </a:bodyPr>
          <a:lstStyle/>
          <a:p>
            <a:pPr algn="r" eaLnBrk="0" hangingPunct="0">
              <a:spcBef>
                <a:spcPct val="50000"/>
              </a:spcBef>
            </a:pPr>
            <a:r>
              <a:rPr lang="en-US"/>
              <a:t>25</a:t>
            </a:r>
          </a:p>
        </p:txBody>
      </p:sp>
      <p:sp>
        <p:nvSpPr>
          <p:cNvPr id="172041" name="Text Box 9"/>
          <p:cNvSpPr txBox="1">
            <a:spLocks noChangeArrowheads="1"/>
          </p:cNvSpPr>
          <p:nvPr/>
        </p:nvSpPr>
        <p:spPr bwMode="auto">
          <a:xfrm>
            <a:off x="1219200" y="3505200"/>
            <a:ext cx="533400" cy="457200"/>
          </a:xfrm>
          <a:prstGeom prst="rect">
            <a:avLst/>
          </a:prstGeom>
          <a:noFill/>
          <a:ln w="9525">
            <a:noFill/>
            <a:miter lim="800000"/>
            <a:headEnd/>
            <a:tailEnd/>
          </a:ln>
        </p:spPr>
        <p:txBody>
          <a:bodyPr>
            <a:spAutoFit/>
          </a:bodyPr>
          <a:lstStyle/>
          <a:p>
            <a:pPr algn="r" eaLnBrk="0" hangingPunct="0">
              <a:spcBef>
                <a:spcPct val="50000"/>
              </a:spcBef>
            </a:pPr>
            <a:r>
              <a:rPr lang="en-US"/>
              <a:t>15</a:t>
            </a:r>
          </a:p>
        </p:txBody>
      </p:sp>
      <p:sp>
        <p:nvSpPr>
          <p:cNvPr id="172042" name="Text Box 10"/>
          <p:cNvSpPr txBox="1">
            <a:spLocks noChangeArrowheads="1"/>
          </p:cNvSpPr>
          <p:nvPr/>
        </p:nvSpPr>
        <p:spPr bwMode="auto">
          <a:xfrm>
            <a:off x="1219200" y="3962400"/>
            <a:ext cx="533400" cy="457200"/>
          </a:xfrm>
          <a:prstGeom prst="rect">
            <a:avLst/>
          </a:prstGeom>
          <a:noFill/>
          <a:ln w="9525">
            <a:noFill/>
            <a:miter lim="800000"/>
            <a:headEnd/>
            <a:tailEnd/>
          </a:ln>
        </p:spPr>
        <p:txBody>
          <a:bodyPr>
            <a:spAutoFit/>
          </a:bodyPr>
          <a:lstStyle/>
          <a:p>
            <a:pPr algn="r" eaLnBrk="0" hangingPunct="0">
              <a:spcBef>
                <a:spcPct val="50000"/>
              </a:spcBef>
            </a:pPr>
            <a:r>
              <a:rPr lang="en-US"/>
              <a:t>10</a:t>
            </a:r>
          </a:p>
        </p:txBody>
      </p:sp>
      <p:sp>
        <p:nvSpPr>
          <p:cNvPr id="172043" name="Text Box 11"/>
          <p:cNvSpPr txBox="1">
            <a:spLocks noChangeArrowheads="1"/>
          </p:cNvSpPr>
          <p:nvPr/>
        </p:nvSpPr>
        <p:spPr bwMode="auto">
          <a:xfrm>
            <a:off x="1219200" y="4419600"/>
            <a:ext cx="533400" cy="457200"/>
          </a:xfrm>
          <a:prstGeom prst="rect">
            <a:avLst/>
          </a:prstGeom>
          <a:noFill/>
          <a:ln w="9525">
            <a:noFill/>
            <a:miter lim="800000"/>
            <a:headEnd/>
            <a:tailEnd/>
          </a:ln>
        </p:spPr>
        <p:txBody>
          <a:bodyPr>
            <a:spAutoFit/>
          </a:bodyPr>
          <a:lstStyle/>
          <a:p>
            <a:pPr algn="r" eaLnBrk="0" hangingPunct="0">
              <a:spcBef>
                <a:spcPct val="50000"/>
              </a:spcBef>
            </a:pPr>
            <a:r>
              <a:rPr lang="en-US"/>
              <a:t>5</a:t>
            </a:r>
          </a:p>
        </p:txBody>
      </p:sp>
      <p:sp>
        <p:nvSpPr>
          <p:cNvPr id="172044" name="Text Box 12"/>
          <p:cNvSpPr txBox="1">
            <a:spLocks noChangeArrowheads="1"/>
          </p:cNvSpPr>
          <p:nvPr/>
        </p:nvSpPr>
        <p:spPr bwMode="auto">
          <a:xfrm>
            <a:off x="1219200" y="4876800"/>
            <a:ext cx="533400" cy="457200"/>
          </a:xfrm>
          <a:prstGeom prst="rect">
            <a:avLst/>
          </a:prstGeom>
          <a:noFill/>
          <a:ln w="9525">
            <a:noFill/>
            <a:miter lim="800000"/>
            <a:headEnd/>
            <a:tailEnd/>
          </a:ln>
        </p:spPr>
        <p:txBody>
          <a:bodyPr>
            <a:spAutoFit/>
          </a:bodyPr>
          <a:lstStyle/>
          <a:p>
            <a:pPr algn="r" eaLnBrk="0" hangingPunct="0">
              <a:spcBef>
                <a:spcPct val="50000"/>
              </a:spcBef>
            </a:pPr>
            <a:r>
              <a:rPr lang="en-US"/>
              <a:t>0</a:t>
            </a:r>
          </a:p>
        </p:txBody>
      </p:sp>
      <p:sp>
        <p:nvSpPr>
          <p:cNvPr id="172045" name="Text Box 13"/>
          <p:cNvSpPr txBox="1">
            <a:spLocks noChangeArrowheads="1"/>
          </p:cNvSpPr>
          <p:nvPr/>
        </p:nvSpPr>
        <p:spPr bwMode="auto">
          <a:xfrm>
            <a:off x="7315200" y="1524000"/>
            <a:ext cx="1828800" cy="4541838"/>
          </a:xfrm>
          <a:prstGeom prst="rect">
            <a:avLst/>
          </a:prstGeom>
          <a:noFill/>
          <a:ln w="9525">
            <a:noFill/>
            <a:miter lim="800000"/>
            <a:headEnd/>
            <a:tailEnd/>
          </a:ln>
        </p:spPr>
        <p:txBody>
          <a:bodyPr>
            <a:spAutoFit/>
          </a:bodyPr>
          <a:lstStyle/>
          <a:p>
            <a:pPr eaLnBrk="0" hangingPunct="0">
              <a:spcBef>
                <a:spcPct val="50000"/>
              </a:spcBef>
            </a:pPr>
            <a:endParaRPr lang="en-US" sz="3200">
              <a:latin typeface="Times New Roman" pitchFamily="18" charset="0"/>
            </a:endParaRPr>
          </a:p>
          <a:p>
            <a:pPr eaLnBrk="0" hangingPunct="0">
              <a:spcBef>
                <a:spcPct val="50000"/>
              </a:spcBef>
            </a:pPr>
            <a:r>
              <a:rPr lang="en-US" sz="3200">
                <a:latin typeface="Times New Roman" pitchFamily="18" charset="0"/>
              </a:rPr>
              <a:t>3 month follow-up</a:t>
            </a:r>
          </a:p>
          <a:p>
            <a:pPr eaLnBrk="0" hangingPunct="0">
              <a:spcBef>
                <a:spcPct val="50000"/>
              </a:spcBef>
            </a:pPr>
            <a:r>
              <a:rPr lang="en-US" sz="3200" i="1">
                <a:latin typeface="Times New Roman" pitchFamily="18" charset="0"/>
              </a:rPr>
              <a:t>p</a:t>
            </a:r>
            <a:r>
              <a:rPr lang="en-US" sz="3200">
                <a:latin typeface="Times New Roman" pitchFamily="18" charset="0"/>
              </a:rPr>
              <a:t> &lt; .001</a:t>
            </a:r>
          </a:p>
          <a:p>
            <a:pPr eaLnBrk="0" hangingPunct="0">
              <a:spcBef>
                <a:spcPct val="50000"/>
              </a:spcBef>
            </a:pPr>
            <a:r>
              <a:rPr lang="en-US" sz="3200" i="1">
                <a:latin typeface="Times New Roman" pitchFamily="18" charset="0"/>
              </a:rPr>
              <a:t>d </a:t>
            </a:r>
            <a:r>
              <a:rPr lang="en-US" sz="3200">
                <a:latin typeface="Times New Roman" pitchFamily="18" charset="0"/>
              </a:rPr>
              <a:t>= 1.21</a:t>
            </a:r>
          </a:p>
          <a:p>
            <a:pPr eaLnBrk="0" hangingPunct="0">
              <a:spcBef>
                <a:spcPct val="50000"/>
              </a:spcBef>
            </a:pPr>
            <a:endParaRPr lang="en-US" sz="3200">
              <a:latin typeface="Times New Roman" pitchFamily="18" charset="0"/>
            </a:endParaRPr>
          </a:p>
          <a:p>
            <a:pPr eaLnBrk="0" hangingPunct="0">
              <a:spcBef>
                <a:spcPct val="50000"/>
              </a:spcBef>
            </a:pPr>
            <a:endParaRPr lang="en-US">
              <a:latin typeface="Times New Roman" pitchFamily="18" charset="0"/>
            </a:endParaRPr>
          </a:p>
        </p:txBody>
      </p:sp>
      <p:sp>
        <p:nvSpPr>
          <p:cNvPr id="172046" name="Rectangle 14"/>
          <p:cNvSpPr>
            <a:spLocks noChangeArrowheads="1"/>
          </p:cNvSpPr>
          <p:nvPr/>
        </p:nvSpPr>
        <p:spPr bwMode="auto">
          <a:xfrm>
            <a:off x="2514600" y="2895600"/>
            <a:ext cx="838200" cy="2286000"/>
          </a:xfrm>
          <a:prstGeom prst="rect">
            <a:avLst/>
          </a:prstGeom>
          <a:solidFill>
            <a:srgbClr val="CC3300"/>
          </a:solidFill>
          <a:ln w="9525">
            <a:solidFill>
              <a:schemeClr val="tx1"/>
            </a:solidFill>
            <a:miter lim="800000"/>
            <a:headEnd/>
            <a:tailEnd/>
          </a:ln>
        </p:spPr>
        <p:txBody>
          <a:bodyPr wrap="none" anchor="ctr"/>
          <a:lstStyle/>
          <a:p>
            <a:pPr eaLnBrk="0" hangingPunct="0"/>
            <a:endParaRPr lang="en-US" sz="1800"/>
          </a:p>
        </p:txBody>
      </p:sp>
      <p:sp>
        <p:nvSpPr>
          <p:cNvPr id="172047" name="Rectangle 15"/>
          <p:cNvSpPr>
            <a:spLocks noChangeArrowheads="1"/>
          </p:cNvSpPr>
          <p:nvPr/>
        </p:nvSpPr>
        <p:spPr bwMode="auto">
          <a:xfrm>
            <a:off x="3429000" y="4572000"/>
            <a:ext cx="838200" cy="609600"/>
          </a:xfrm>
          <a:prstGeom prst="rect">
            <a:avLst/>
          </a:prstGeom>
          <a:solidFill>
            <a:srgbClr val="CC9900"/>
          </a:solidFill>
          <a:ln w="9525">
            <a:solidFill>
              <a:schemeClr val="tx1"/>
            </a:solidFill>
            <a:miter lim="800000"/>
            <a:headEnd/>
            <a:tailEnd/>
          </a:ln>
        </p:spPr>
        <p:txBody>
          <a:bodyPr wrap="none" anchor="ctr"/>
          <a:lstStyle/>
          <a:p>
            <a:pPr eaLnBrk="0" hangingPunct="0"/>
            <a:endParaRPr lang="en-US" sz="1800"/>
          </a:p>
        </p:txBody>
      </p:sp>
      <p:sp>
        <p:nvSpPr>
          <p:cNvPr id="172048" name="Text Box 16"/>
          <p:cNvSpPr txBox="1">
            <a:spLocks noChangeArrowheads="1"/>
          </p:cNvSpPr>
          <p:nvPr/>
        </p:nvSpPr>
        <p:spPr bwMode="auto">
          <a:xfrm>
            <a:off x="1219200" y="2133600"/>
            <a:ext cx="533400" cy="457200"/>
          </a:xfrm>
          <a:prstGeom prst="rect">
            <a:avLst/>
          </a:prstGeom>
          <a:noFill/>
          <a:ln w="9525">
            <a:noFill/>
            <a:miter lim="800000"/>
            <a:headEnd/>
            <a:tailEnd/>
          </a:ln>
        </p:spPr>
        <p:txBody>
          <a:bodyPr>
            <a:spAutoFit/>
          </a:bodyPr>
          <a:lstStyle/>
          <a:p>
            <a:pPr algn="r" eaLnBrk="0" hangingPunct="0">
              <a:spcBef>
                <a:spcPct val="50000"/>
              </a:spcBef>
            </a:pPr>
            <a:r>
              <a:rPr lang="en-US"/>
              <a:t>30</a:t>
            </a:r>
          </a:p>
        </p:txBody>
      </p:sp>
      <p:sp>
        <p:nvSpPr>
          <p:cNvPr id="172049" name="Text Box 17"/>
          <p:cNvSpPr txBox="1">
            <a:spLocks noChangeArrowheads="1"/>
          </p:cNvSpPr>
          <p:nvPr/>
        </p:nvSpPr>
        <p:spPr bwMode="auto">
          <a:xfrm>
            <a:off x="1219200" y="3048000"/>
            <a:ext cx="533400" cy="457200"/>
          </a:xfrm>
          <a:prstGeom prst="rect">
            <a:avLst/>
          </a:prstGeom>
          <a:noFill/>
          <a:ln w="9525">
            <a:noFill/>
            <a:miter lim="800000"/>
            <a:headEnd/>
            <a:tailEnd/>
          </a:ln>
        </p:spPr>
        <p:txBody>
          <a:bodyPr>
            <a:spAutoFit/>
          </a:bodyPr>
          <a:lstStyle/>
          <a:p>
            <a:pPr algn="r" eaLnBrk="0" hangingPunct="0">
              <a:spcBef>
                <a:spcPct val="50000"/>
              </a:spcBef>
            </a:pPr>
            <a:r>
              <a:rPr lang="en-US"/>
              <a:t>20</a:t>
            </a:r>
          </a:p>
        </p:txBody>
      </p:sp>
      <p:sp>
        <p:nvSpPr>
          <p:cNvPr id="172050" name="Rectangle 18"/>
          <p:cNvSpPr>
            <a:spLocks noChangeArrowheads="1"/>
          </p:cNvSpPr>
          <p:nvPr/>
        </p:nvSpPr>
        <p:spPr bwMode="auto">
          <a:xfrm>
            <a:off x="5181600" y="4191000"/>
            <a:ext cx="838200" cy="990600"/>
          </a:xfrm>
          <a:prstGeom prst="rect">
            <a:avLst/>
          </a:prstGeom>
          <a:solidFill>
            <a:srgbClr val="CC3300"/>
          </a:solidFill>
          <a:ln w="9525">
            <a:solidFill>
              <a:schemeClr val="tx1"/>
            </a:solidFill>
            <a:miter lim="800000"/>
            <a:headEnd/>
            <a:tailEnd/>
          </a:ln>
        </p:spPr>
        <p:txBody>
          <a:bodyPr wrap="none" anchor="ctr"/>
          <a:lstStyle/>
          <a:p>
            <a:pPr eaLnBrk="0" hangingPunct="0"/>
            <a:endParaRPr lang="en-US" sz="1800"/>
          </a:p>
        </p:txBody>
      </p:sp>
      <p:sp>
        <p:nvSpPr>
          <p:cNvPr id="172051" name="Rectangle 19"/>
          <p:cNvSpPr>
            <a:spLocks noChangeArrowheads="1"/>
          </p:cNvSpPr>
          <p:nvPr/>
        </p:nvSpPr>
        <p:spPr bwMode="auto">
          <a:xfrm>
            <a:off x="6096000" y="1905000"/>
            <a:ext cx="838200" cy="3276600"/>
          </a:xfrm>
          <a:prstGeom prst="rect">
            <a:avLst/>
          </a:prstGeom>
          <a:solidFill>
            <a:srgbClr val="CC9900"/>
          </a:solidFill>
          <a:ln w="9525">
            <a:solidFill>
              <a:schemeClr val="tx1"/>
            </a:solidFill>
            <a:miter lim="800000"/>
            <a:headEnd/>
            <a:tailEnd/>
          </a:ln>
        </p:spPr>
        <p:txBody>
          <a:bodyPr wrap="none" anchor="ctr"/>
          <a:lstStyle/>
          <a:p>
            <a:pPr eaLnBrk="0" hangingPunct="0"/>
            <a:endParaRPr lang="en-US" sz="1800"/>
          </a:p>
        </p:txBody>
      </p:sp>
      <p:sp>
        <p:nvSpPr>
          <p:cNvPr id="172052" name="Text Box 20"/>
          <p:cNvSpPr txBox="1">
            <a:spLocks noChangeArrowheads="1"/>
          </p:cNvSpPr>
          <p:nvPr/>
        </p:nvSpPr>
        <p:spPr bwMode="auto">
          <a:xfrm rot="-5400000">
            <a:off x="5852319" y="3977481"/>
            <a:ext cx="13716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60402"/>
                </a:solidFill>
              </a:rPr>
              <a:t>ACT</a:t>
            </a:r>
          </a:p>
        </p:txBody>
      </p:sp>
      <p:sp>
        <p:nvSpPr>
          <p:cNvPr id="172053" name="Text Box 21"/>
          <p:cNvSpPr txBox="1">
            <a:spLocks noChangeArrowheads="1"/>
          </p:cNvSpPr>
          <p:nvPr/>
        </p:nvSpPr>
        <p:spPr bwMode="auto">
          <a:xfrm rot="-5400000">
            <a:off x="1846263" y="3597275"/>
            <a:ext cx="2132012"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60402"/>
                </a:solidFill>
              </a:rPr>
              <a:t>Control</a:t>
            </a:r>
          </a:p>
        </p:txBody>
      </p:sp>
      <p:sp>
        <p:nvSpPr>
          <p:cNvPr id="22" name="TextBox 21"/>
          <p:cNvSpPr txBox="1"/>
          <p:nvPr/>
        </p:nvSpPr>
        <p:spPr>
          <a:xfrm>
            <a:off x="0" y="6457890"/>
            <a:ext cx="6172200" cy="400110"/>
          </a:xfrm>
          <a:prstGeom prst="rect">
            <a:avLst/>
          </a:prstGeom>
          <a:noFill/>
        </p:spPr>
        <p:txBody>
          <a:bodyPr wrap="square" rtlCol="0">
            <a:spAutoFit/>
          </a:bodyPr>
          <a:lstStyle/>
          <a:p>
            <a:r>
              <a:rPr lang="en-US" sz="2000" i="1" dirty="0" smtClean="0"/>
              <a:t>Lillis, Hayes, Masuda, &amp; Bunting, Annals of </a:t>
            </a:r>
            <a:r>
              <a:rPr lang="en-US" sz="2000" i="1" dirty="0" err="1" smtClean="0"/>
              <a:t>BMed</a:t>
            </a:r>
            <a:r>
              <a:rPr lang="en-US" sz="2000" i="1" dirty="0" smtClean="0"/>
              <a:t>, 2009</a:t>
            </a:r>
            <a:endParaRPr lang="en-US" sz="2000" i="1" dirty="0"/>
          </a:p>
        </p:txBody>
      </p:sp>
      <p:sp>
        <p:nvSpPr>
          <p:cNvPr id="23" name="Rectangle 2"/>
          <p:cNvSpPr>
            <a:spLocks noChangeArrowheads="1"/>
          </p:cNvSpPr>
          <p:nvPr/>
        </p:nvSpPr>
        <p:spPr bwMode="auto">
          <a:xfrm>
            <a:off x="0" y="5867400"/>
            <a:ext cx="9144000" cy="457200"/>
          </a:xfrm>
          <a:prstGeom prst="rect">
            <a:avLst/>
          </a:prstGeom>
          <a:solidFill>
            <a:schemeClr val="accent6"/>
          </a:solidFill>
          <a:ln w="12700" cap="sq">
            <a:solidFill>
              <a:schemeClr val="tx1"/>
            </a:solidFill>
            <a:miter lim="800000"/>
            <a:headEnd type="none" w="sm" len="sm"/>
            <a:tailEnd type="none" w="sm" len="sm"/>
          </a:ln>
        </p:spPr>
        <p:txBody>
          <a:bodyPr wrap="none" anchor="ctr"/>
          <a:lstStyle/>
          <a:p>
            <a:pPr algn="ctr"/>
            <a:r>
              <a:rPr lang="en-US" sz="2000" dirty="0"/>
              <a:t>Changes (decreases) in experiential avoidance mediated </a:t>
            </a:r>
            <a:r>
              <a:rPr lang="en-US" sz="2000" dirty="0" smtClean="0"/>
              <a:t>outcomes</a:t>
            </a:r>
            <a:r>
              <a:rPr lang="en-US" sz="20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81000" y="152400"/>
            <a:ext cx="8229600" cy="1066800"/>
          </a:xfrm>
        </p:spPr>
        <p:txBody>
          <a:bodyPr>
            <a:normAutofit fontScale="90000"/>
          </a:bodyPr>
          <a:lstStyle/>
          <a:p>
            <a:pPr eaLnBrk="1" hangingPunct="1">
              <a:defRPr/>
            </a:pPr>
            <a:r>
              <a:rPr lang="en-US" dirty="0" smtClean="0">
                <a:solidFill>
                  <a:schemeClr val="tx1"/>
                </a:solidFill>
                <a:latin typeface="Times New Roman" pitchFamily="18" charset="0"/>
                <a:ea typeface="ＭＳ Ｐゴシック" pitchFamily="34" charset="-128"/>
              </a:rPr>
              <a:t>Pre to Follow-Up Binge Eating</a:t>
            </a:r>
            <a:br>
              <a:rPr lang="en-US" dirty="0" smtClean="0">
                <a:solidFill>
                  <a:schemeClr val="tx1"/>
                </a:solidFill>
                <a:latin typeface="Times New Roman" pitchFamily="18" charset="0"/>
                <a:ea typeface="ＭＳ Ｐゴシック" pitchFamily="34" charset="-128"/>
              </a:rPr>
            </a:br>
            <a:r>
              <a:rPr lang="en-US" sz="2400" dirty="0" smtClean="0">
                <a:solidFill>
                  <a:schemeClr val="tx1"/>
                </a:solidFill>
                <a:latin typeface="Times New Roman" pitchFamily="18" charset="0"/>
                <a:ea typeface="ＭＳ Ｐゴシック" pitchFamily="34" charset="-128"/>
                <a:cs typeface="Times New Roman" pitchFamily="18" charset="0"/>
              </a:rPr>
              <a:t>(Lillis, Hayes, &amp; Levin, 2011, </a:t>
            </a:r>
            <a:r>
              <a:rPr lang="en-US" sz="2400" dirty="0" err="1" smtClean="0">
                <a:solidFill>
                  <a:schemeClr val="tx1"/>
                </a:solidFill>
                <a:latin typeface="Times New Roman" pitchFamily="18" charset="0"/>
                <a:ea typeface="ＭＳ Ｐゴシック" pitchFamily="34" charset="-128"/>
                <a:cs typeface="Times New Roman" pitchFamily="18" charset="0"/>
              </a:rPr>
              <a:t>BehMod</a:t>
            </a:r>
            <a:r>
              <a:rPr lang="en-US" sz="2400" dirty="0" smtClean="0">
                <a:solidFill>
                  <a:schemeClr val="tx1"/>
                </a:solidFill>
                <a:latin typeface="Times New Roman" pitchFamily="18" charset="0"/>
                <a:ea typeface="ＭＳ Ｐゴシック" pitchFamily="34" charset="-128"/>
                <a:cs typeface="Times New Roman" pitchFamily="18" charset="0"/>
              </a:rPr>
              <a:t>)</a:t>
            </a:r>
            <a:endParaRPr lang="en-US" sz="2400" dirty="0" smtClean="0">
              <a:solidFill>
                <a:schemeClr val="tx1"/>
              </a:solidFill>
              <a:latin typeface="Times New Roman" pitchFamily="18" charset="0"/>
              <a:ea typeface="ＭＳ Ｐゴシック" pitchFamily="34" charset="-128"/>
            </a:endParaRPr>
          </a:p>
        </p:txBody>
      </p:sp>
      <p:sp>
        <p:nvSpPr>
          <p:cNvPr id="157698" name="Line 3"/>
          <p:cNvSpPr>
            <a:spLocks noChangeShapeType="1"/>
          </p:cNvSpPr>
          <p:nvPr/>
        </p:nvSpPr>
        <p:spPr bwMode="auto">
          <a:xfrm>
            <a:off x="1828800" y="1752600"/>
            <a:ext cx="0" cy="3429000"/>
          </a:xfrm>
          <a:prstGeom prst="line">
            <a:avLst/>
          </a:prstGeom>
          <a:noFill/>
          <a:ln w="9525">
            <a:solidFill>
              <a:schemeClr val="tx1"/>
            </a:solidFill>
            <a:round/>
            <a:headEnd/>
            <a:tailEnd/>
          </a:ln>
        </p:spPr>
        <p:txBody>
          <a:bodyPr/>
          <a:lstStyle/>
          <a:p>
            <a:endParaRPr lang="en-US"/>
          </a:p>
        </p:txBody>
      </p:sp>
      <p:sp>
        <p:nvSpPr>
          <p:cNvPr id="157699" name="Line 4"/>
          <p:cNvSpPr>
            <a:spLocks noChangeShapeType="1"/>
          </p:cNvSpPr>
          <p:nvPr/>
        </p:nvSpPr>
        <p:spPr bwMode="auto">
          <a:xfrm>
            <a:off x="1828800" y="5181600"/>
            <a:ext cx="5715000" cy="0"/>
          </a:xfrm>
          <a:prstGeom prst="line">
            <a:avLst/>
          </a:prstGeom>
          <a:noFill/>
          <a:ln w="9525">
            <a:solidFill>
              <a:schemeClr val="tx1"/>
            </a:solidFill>
            <a:round/>
            <a:headEnd/>
            <a:tailEnd/>
          </a:ln>
        </p:spPr>
        <p:txBody>
          <a:bodyPr/>
          <a:lstStyle/>
          <a:p>
            <a:endParaRPr lang="en-US"/>
          </a:p>
        </p:txBody>
      </p:sp>
      <p:sp>
        <p:nvSpPr>
          <p:cNvPr id="157700" name="Text Box 5"/>
          <p:cNvSpPr txBox="1">
            <a:spLocks noChangeArrowheads="1"/>
          </p:cNvSpPr>
          <p:nvPr/>
        </p:nvSpPr>
        <p:spPr bwMode="auto">
          <a:xfrm>
            <a:off x="2133600" y="5334000"/>
            <a:ext cx="2590800" cy="457200"/>
          </a:xfrm>
          <a:prstGeom prst="rect">
            <a:avLst/>
          </a:prstGeom>
          <a:noFill/>
          <a:ln w="9525">
            <a:noFill/>
            <a:miter lim="800000"/>
            <a:headEnd/>
            <a:tailEnd/>
          </a:ln>
        </p:spPr>
        <p:txBody>
          <a:bodyPr>
            <a:spAutoFit/>
          </a:bodyPr>
          <a:lstStyle/>
          <a:p>
            <a:pPr algn="ctr" eaLnBrk="0" hangingPunct="0">
              <a:spcBef>
                <a:spcPct val="50000"/>
              </a:spcBef>
            </a:pPr>
            <a:r>
              <a:rPr lang="en-US" b="1"/>
              <a:t>Baseline Binges</a:t>
            </a:r>
            <a:endParaRPr lang="en-US"/>
          </a:p>
        </p:txBody>
      </p:sp>
      <p:sp>
        <p:nvSpPr>
          <p:cNvPr id="157701" name="Text Box 6"/>
          <p:cNvSpPr txBox="1">
            <a:spLocks noChangeArrowheads="1"/>
          </p:cNvSpPr>
          <p:nvPr/>
        </p:nvSpPr>
        <p:spPr bwMode="auto">
          <a:xfrm>
            <a:off x="4862513" y="5334000"/>
            <a:ext cx="2797175" cy="461963"/>
          </a:xfrm>
          <a:prstGeom prst="rect">
            <a:avLst/>
          </a:prstGeom>
          <a:noFill/>
          <a:ln w="9525">
            <a:noFill/>
            <a:miter lim="800000"/>
            <a:headEnd/>
            <a:tailEnd/>
          </a:ln>
        </p:spPr>
        <p:txBody>
          <a:bodyPr>
            <a:spAutoFit/>
          </a:bodyPr>
          <a:lstStyle/>
          <a:p>
            <a:pPr algn="ctr" eaLnBrk="0" hangingPunct="0">
              <a:spcBef>
                <a:spcPct val="50000"/>
              </a:spcBef>
            </a:pPr>
            <a:r>
              <a:rPr lang="en-US" b="1"/>
              <a:t>Follow-up Binges</a:t>
            </a:r>
            <a:endParaRPr lang="en-US"/>
          </a:p>
        </p:txBody>
      </p:sp>
      <p:sp>
        <p:nvSpPr>
          <p:cNvPr id="157702" name="Text Box 7"/>
          <p:cNvSpPr txBox="1">
            <a:spLocks noChangeArrowheads="1"/>
          </p:cNvSpPr>
          <p:nvPr/>
        </p:nvSpPr>
        <p:spPr bwMode="auto">
          <a:xfrm>
            <a:off x="1103313" y="1676400"/>
            <a:ext cx="649287" cy="461963"/>
          </a:xfrm>
          <a:prstGeom prst="rect">
            <a:avLst/>
          </a:prstGeom>
          <a:noFill/>
          <a:ln w="9525">
            <a:noFill/>
            <a:miter lim="800000"/>
            <a:headEnd/>
            <a:tailEnd/>
          </a:ln>
        </p:spPr>
        <p:txBody>
          <a:bodyPr>
            <a:spAutoFit/>
          </a:bodyPr>
          <a:lstStyle/>
          <a:p>
            <a:pPr algn="r" eaLnBrk="0" hangingPunct="0">
              <a:spcBef>
                <a:spcPct val="50000"/>
              </a:spcBef>
            </a:pPr>
            <a:r>
              <a:rPr lang="en-US"/>
              <a:t>2.0</a:t>
            </a:r>
          </a:p>
        </p:txBody>
      </p:sp>
      <p:sp>
        <p:nvSpPr>
          <p:cNvPr id="157703" name="Text Box 8"/>
          <p:cNvSpPr txBox="1">
            <a:spLocks noChangeArrowheads="1"/>
          </p:cNvSpPr>
          <p:nvPr/>
        </p:nvSpPr>
        <p:spPr bwMode="auto">
          <a:xfrm>
            <a:off x="1052513" y="2590800"/>
            <a:ext cx="700087" cy="461963"/>
          </a:xfrm>
          <a:prstGeom prst="rect">
            <a:avLst/>
          </a:prstGeom>
          <a:noFill/>
          <a:ln w="9525">
            <a:noFill/>
            <a:miter lim="800000"/>
            <a:headEnd/>
            <a:tailEnd/>
          </a:ln>
        </p:spPr>
        <p:txBody>
          <a:bodyPr>
            <a:spAutoFit/>
          </a:bodyPr>
          <a:lstStyle/>
          <a:p>
            <a:pPr algn="r" eaLnBrk="0" hangingPunct="0">
              <a:spcBef>
                <a:spcPct val="50000"/>
              </a:spcBef>
            </a:pPr>
            <a:r>
              <a:rPr lang="en-US"/>
              <a:t>1.5</a:t>
            </a:r>
          </a:p>
        </p:txBody>
      </p:sp>
      <p:sp>
        <p:nvSpPr>
          <p:cNvPr id="157704" name="Text Box 9"/>
          <p:cNvSpPr txBox="1">
            <a:spLocks noChangeArrowheads="1"/>
          </p:cNvSpPr>
          <p:nvPr/>
        </p:nvSpPr>
        <p:spPr bwMode="auto">
          <a:xfrm>
            <a:off x="1219200" y="3505200"/>
            <a:ext cx="533400" cy="457200"/>
          </a:xfrm>
          <a:prstGeom prst="rect">
            <a:avLst/>
          </a:prstGeom>
          <a:noFill/>
          <a:ln w="9525">
            <a:noFill/>
            <a:miter lim="800000"/>
            <a:headEnd/>
            <a:tailEnd/>
          </a:ln>
        </p:spPr>
        <p:txBody>
          <a:bodyPr>
            <a:spAutoFit/>
          </a:bodyPr>
          <a:lstStyle/>
          <a:p>
            <a:pPr algn="r" eaLnBrk="0" hangingPunct="0">
              <a:spcBef>
                <a:spcPct val="50000"/>
              </a:spcBef>
            </a:pPr>
            <a:r>
              <a:rPr lang="en-US"/>
              <a:t>1</a:t>
            </a:r>
          </a:p>
        </p:txBody>
      </p:sp>
      <p:sp>
        <p:nvSpPr>
          <p:cNvPr id="157705" name="Text Box 11"/>
          <p:cNvSpPr txBox="1">
            <a:spLocks noChangeArrowheads="1"/>
          </p:cNvSpPr>
          <p:nvPr/>
        </p:nvSpPr>
        <p:spPr bwMode="auto">
          <a:xfrm>
            <a:off x="1116013" y="4419600"/>
            <a:ext cx="636587" cy="461963"/>
          </a:xfrm>
          <a:prstGeom prst="rect">
            <a:avLst/>
          </a:prstGeom>
          <a:noFill/>
          <a:ln w="9525">
            <a:noFill/>
            <a:miter lim="800000"/>
            <a:headEnd/>
            <a:tailEnd/>
          </a:ln>
        </p:spPr>
        <p:txBody>
          <a:bodyPr>
            <a:spAutoFit/>
          </a:bodyPr>
          <a:lstStyle/>
          <a:p>
            <a:pPr algn="r" eaLnBrk="0" hangingPunct="0">
              <a:spcBef>
                <a:spcPct val="50000"/>
              </a:spcBef>
            </a:pPr>
            <a:r>
              <a:rPr lang="en-US"/>
              <a:t>0.5</a:t>
            </a:r>
          </a:p>
        </p:txBody>
      </p:sp>
      <p:sp>
        <p:nvSpPr>
          <p:cNvPr id="157706" name="Text Box 12"/>
          <p:cNvSpPr txBox="1">
            <a:spLocks noChangeArrowheads="1"/>
          </p:cNvSpPr>
          <p:nvPr/>
        </p:nvSpPr>
        <p:spPr bwMode="auto">
          <a:xfrm>
            <a:off x="1219200" y="4876800"/>
            <a:ext cx="533400" cy="457200"/>
          </a:xfrm>
          <a:prstGeom prst="rect">
            <a:avLst/>
          </a:prstGeom>
          <a:noFill/>
          <a:ln w="9525">
            <a:noFill/>
            <a:miter lim="800000"/>
            <a:headEnd/>
            <a:tailEnd/>
          </a:ln>
        </p:spPr>
        <p:txBody>
          <a:bodyPr>
            <a:spAutoFit/>
          </a:bodyPr>
          <a:lstStyle/>
          <a:p>
            <a:pPr algn="r" eaLnBrk="0" hangingPunct="0">
              <a:spcBef>
                <a:spcPct val="50000"/>
              </a:spcBef>
            </a:pPr>
            <a:r>
              <a:rPr lang="en-US"/>
              <a:t>0</a:t>
            </a:r>
          </a:p>
        </p:txBody>
      </p:sp>
      <p:sp>
        <p:nvSpPr>
          <p:cNvPr id="76813" name="Text Box 13"/>
          <p:cNvSpPr txBox="1">
            <a:spLocks noChangeArrowheads="1"/>
          </p:cNvSpPr>
          <p:nvPr/>
        </p:nvSpPr>
        <p:spPr bwMode="auto">
          <a:xfrm>
            <a:off x="7315200" y="1524000"/>
            <a:ext cx="1828800" cy="3846513"/>
          </a:xfrm>
          <a:prstGeom prst="rect">
            <a:avLst/>
          </a:prstGeom>
          <a:noFill/>
          <a:ln w="9525">
            <a:noFill/>
            <a:miter lim="800000"/>
            <a:headEnd/>
            <a:tailEnd/>
          </a:ln>
        </p:spPr>
        <p:txBody>
          <a:bodyPr>
            <a:spAutoFit/>
          </a:bodyPr>
          <a:lstStyle/>
          <a:p>
            <a:pPr eaLnBrk="0" hangingPunct="0">
              <a:spcBef>
                <a:spcPct val="50000"/>
              </a:spcBef>
            </a:pPr>
            <a:endParaRPr lang="en-US" sz="3200">
              <a:latin typeface="Times New Roman" pitchFamily="18" charset="0"/>
            </a:endParaRPr>
          </a:p>
          <a:p>
            <a:pPr eaLnBrk="0" hangingPunct="0">
              <a:spcBef>
                <a:spcPct val="50000"/>
              </a:spcBef>
            </a:pPr>
            <a:r>
              <a:rPr lang="en-US" sz="3200">
                <a:latin typeface="Times New Roman" pitchFamily="18" charset="0"/>
              </a:rPr>
              <a:t>3 month follow-up</a:t>
            </a:r>
          </a:p>
          <a:p>
            <a:pPr eaLnBrk="0" hangingPunct="0">
              <a:spcBef>
                <a:spcPct val="50000"/>
              </a:spcBef>
            </a:pPr>
            <a:r>
              <a:rPr lang="en-US" sz="3200" i="1">
                <a:latin typeface="Times New Roman" pitchFamily="18" charset="0"/>
              </a:rPr>
              <a:t>p</a:t>
            </a:r>
            <a:r>
              <a:rPr lang="en-US" sz="3200">
                <a:latin typeface="Times New Roman" pitchFamily="18" charset="0"/>
              </a:rPr>
              <a:t> &lt; .05</a:t>
            </a:r>
          </a:p>
          <a:p>
            <a:pPr eaLnBrk="0" hangingPunct="0">
              <a:spcBef>
                <a:spcPct val="50000"/>
              </a:spcBef>
            </a:pPr>
            <a:endParaRPr lang="en-US" sz="3200">
              <a:latin typeface="Times New Roman" pitchFamily="18" charset="0"/>
            </a:endParaRPr>
          </a:p>
          <a:p>
            <a:pPr eaLnBrk="0" hangingPunct="0">
              <a:spcBef>
                <a:spcPct val="50000"/>
              </a:spcBef>
            </a:pPr>
            <a:endParaRPr lang="en-US">
              <a:latin typeface="Times New Roman" pitchFamily="18" charset="0"/>
            </a:endParaRPr>
          </a:p>
        </p:txBody>
      </p:sp>
      <p:sp>
        <p:nvSpPr>
          <p:cNvPr id="76814" name="Rectangle 14"/>
          <p:cNvSpPr>
            <a:spLocks noChangeArrowheads="1"/>
          </p:cNvSpPr>
          <p:nvPr/>
        </p:nvSpPr>
        <p:spPr bwMode="auto">
          <a:xfrm>
            <a:off x="2514600" y="2232025"/>
            <a:ext cx="838200" cy="2949575"/>
          </a:xfrm>
          <a:prstGeom prst="rect">
            <a:avLst/>
          </a:prstGeom>
          <a:solidFill>
            <a:srgbClr val="CC3300"/>
          </a:solidFill>
          <a:ln w="9525">
            <a:solidFill>
              <a:schemeClr val="tx1"/>
            </a:solidFill>
            <a:miter lim="800000"/>
            <a:headEnd/>
            <a:tailEnd/>
          </a:ln>
        </p:spPr>
        <p:txBody>
          <a:bodyPr wrap="none" anchor="ctr"/>
          <a:lstStyle/>
          <a:p>
            <a:pPr eaLnBrk="0" hangingPunct="0"/>
            <a:endParaRPr lang="en-US"/>
          </a:p>
        </p:txBody>
      </p:sp>
      <p:sp>
        <p:nvSpPr>
          <p:cNvPr id="76815" name="Rectangle 15"/>
          <p:cNvSpPr>
            <a:spLocks noChangeArrowheads="1"/>
          </p:cNvSpPr>
          <p:nvPr/>
        </p:nvSpPr>
        <p:spPr bwMode="auto">
          <a:xfrm>
            <a:off x="3429000" y="2257425"/>
            <a:ext cx="838200" cy="2924175"/>
          </a:xfrm>
          <a:prstGeom prst="rect">
            <a:avLst/>
          </a:prstGeom>
          <a:solidFill>
            <a:srgbClr val="CC9900"/>
          </a:solidFill>
          <a:ln w="9525">
            <a:solidFill>
              <a:schemeClr val="tx1"/>
            </a:solidFill>
            <a:miter lim="800000"/>
            <a:headEnd/>
            <a:tailEnd/>
          </a:ln>
        </p:spPr>
        <p:txBody>
          <a:bodyPr wrap="none" anchor="ctr"/>
          <a:lstStyle/>
          <a:p>
            <a:pPr eaLnBrk="0" hangingPunct="0"/>
            <a:endParaRPr lang="en-US"/>
          </a:p>
        </p:txBody>
      </p:sp>
      <p:sp>
        <p:nvSpPr>
          <p:cNvPr id="76818" name="Rectangle 18"/>
          <p:cNvSpPr>
            <a:spLocks noChangeArrowheads="1"/>
          </p:cNvSpPr>
          <p:nvPr/>
        </p:nvSpPr>
        <p:spPr bwMode="auto">
          <a:xfrm>
            <a:off x="5181600" y="1500188"/>
            <a:ext cx="838200" cy="3681412"/>
          </a:xfrm>
          <a:prstGeom prst="rect">
            <a:avLst/>
          </a:prstGeom>
          <a:solidFill>
            <a:srgbClr val="CC3300"/>
          </a:solidFill>
          <a:ln w="9525">
            <a:solidFill>
              <a:schemeClr val="tx1"/>
            </a:solidFill>
            <a:miter lim="800000"/>
            <a:headEnd/>
            <a:tailEnd/>
          </a:ln>
        </p:spPr>
        <p:txBody>
          <a:bodyPr wrap="none" anchor="ctr"/>
          <a:lstStyle/>
          <a:p>
            <a:pPr eaLnBrk="0" hangingPunct="0"/>
            <a:endParaRPr lang="en-US"/>
          </a:p>
        </p:txBody>
      </p:sp>
      <p:sp>
        <p:nvSpPr>
          <p:cNvPr id="76819" name="Rectangle 19"/>
          <p:cNvSpPr>
            <a:spLocks noChangeArrowheads="1"/>
          </p:cNvSpPr>
          <p:nvPr/>
        </p:nvSpPr>
        <p:spPr bwMode="auto">
          <a:xfrm>
            <a:off x="6096000" y="3194050"/>
            <a:ext cx="838200" cy="1987550"/>
          </a:xfrm>
          <a:prstGeom prst="rect">
            <a:avLst/>
          </a:prstGeom>
          <a:solidFill>
            <a:srgbClr val="CC9900"/>
          </a:solidFill>
          <a:ln w="9525">
            <a:solidFill>
              <a:schemeClr val="tx1"/>
            </a:solidFill>
            <a:miter lim="800000"/>
            <a:headEnd/>
            <a:tailEnd/>
          </a:ln>
        </p:spPr>
        <p:txBody>
          <a:bodyPr wrap="none" anchor="ctr"/>
          <a:lstStyle/>
          <a:p>
            <a:pPr eaLnBrk="0" hangingPunct="0"/>
            <a:endParaRPr lang="en-US"/>
          </a:p>
        </p:txBody>
      </p:sp>
      <p:sp>
        <p:nvSpPr>
          <p:cNvPr id="76820" name="Text Box 20"/>
          <p:cNvSpPr txBox="1">
            <a:spLocks noChangeArrowheads="1"/>
          </p:cNvSpPr>
          <p:nvPr/>
        </p:nvSpPr>
        <p:spPr bwMode="auto">
          <a:xfrm rot="-5400000">
            <a:off x="5826919" y="4002881"/>
            <a:ext cx="13716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60402"/>
                </a:solidFill>
              </a:rPr>
              <a:t>ACT</a:t>
            </a:r>
          </a:p>
        </p:txBody>
      </p:sp>
      <p:sp>
        <p:nvSpPr>
          <p:cNvPr id="76821" name="Text Box 21"/>
          <p:cNvSpPr txBox="1">
            <a:spLocks noChangeArrowheads="1"/>
          </p:cNvSpPr>
          <p:nvPr/>
        </p:nvSpPr>
        <p:spPr bwMode="auto">
          <a:xfrm rot="-5400000">
            <a:off x="1858963" y="3533775"/>
            <a:ext cx="2132012"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60402"/>
                </a:solidFill>
              </a:rPr>
              <a:t>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3" grpId="0"/>
      <p:bldP spid="76814" grpId="0" animBg="1"/>
      <p:bldP spid="76815" grpId="0" animBg="1"/>
      <p:bldP spid="76818" grpId="0" animBg="1"/>
      <p:bldP spid="76819" grpId="0" animBg="1"/>
      <p:bldP spid="76820" grpId="0"/>
      <p:bldP spid="768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ABBI Open Trial</a:t>
            </a:r>
            <a:endParaRPr lang="en-US" dirty="0"/>
          </a:p>
        </p:txBody>
      </p:sp>
      <p:sp>
        <p:nvSpPr>
          <p:cNvPr id="3" name="Content Placeholder 2"/>
          <p:cNvSpPr>
            <a:spLocks noGrp="1"/>
          </p:cNvSpPr>
          <p:nvPr>
            <p:ph idx="1"/>
          </p:nvPr>
        </p:nvSpPr>
        <p:spPr/>
        <p:txBody>
          <a:bodyPr/>
          <a:lstStyle/>
          <a:p>
            <a:r>
              <a:rPr lang="en-US" dirty="0" smtClean="0"/>
              <a:t>20 adults, 2 groups</a:t>
            </a:r>
          </a:p>
          <a:p>
            <a:r>
              <a:rPr lang="en-US" dirty="0" smtClean="0"/>
              <a:t>Non-randomized</a:t>
            </a:r>
          </a:p>
          <a:p>
            <a:r>
              <a:rPr lang="en-US" dirty="0" smtClean="0"/>
              <a:t>ACT + SBT combined</a:t>
            </a:r>
          </a:p>
          <a:p>
            <a:r>
              <a:rPr lang="en-US" dirty="0" smtClean="0"/>
              <a:t>6 months of weekly treatment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3810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524000" y="6019800"/>
            <a:ext cx="6553200" cy="400110"/>
          </a:xfrm>
          <a:prstGeom prst="rect">
            <a:avLst/>
          </a:prstGeom>
          <a:noFill/>
        </p:spPr>
        <p:txBody>
          <a:bodyPr wrap="square" rtlCol="0">
            <a:spAutoFit/>
          </a:bodyPr>
          <a:lstStyle/>
          <a:p>
            <a:r>
              <a:rPr lang="en-US" sz="2000" i="1" dirty="0" smtClean="0"/>
              <a:t>Niemeier, et al, BT, 2012</a:t>
            </a:r>
            <a:endParaRPr lang="en-US" sz="2000" i="1" dirty="0"/>
          </a:p>
        </p:txBody>
      </p:sp>
      <p:sp>
        <p:nvSpPr>
          <p:cNvPr id="15" name="Right Brace 14"/>
          <p:cNvSpPr/>
          <p:nvPr/>
        </p:nvSpPr>
        <p:spPr>
          <a:xfrm rot="5400000">
            <a:off x="6210300" y="2476500"/>
            <a:ext cx="533400" cy="3657600"/>
          </a:xfrm>
          <a:prstGeom prst="rightBrace">
            <a:avLst>
              <a:gd name="adj1" fmla="val 70014"/>
              <a:gd name="adj2" fmla="val 5149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7" name="Straight Arrow Connector 16"/>
          <p:cNvCxnSpPr/>
          <p:nvPr/>
        </p:nvCxnSpPr>
        <p:spPr>
          <a:xfrm>
            <a:off x="4648200" y="1295400"/>
            <a:ext cx="0" cy="17526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4648200" y="3124200"/>
            <a:ext cx="0" cy="685800"/>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4724400" y="1905000"/>
            <a:ext cx="1447800" cy="400110"/>
          </a:xfrm>
          <a:prstGeom prst="rect">
            <a:avLst/>
          </a:prstGeom>
          <a:noFill/>
        </p:spPr>
        <p:txBody>
          <a:bodyPr wrap="square" rtlCol="0">
            <a:spAutoFit/>
          </a:bodyPr>
          <a:lstStyle/>
          <a:p>
            <a:r>
              <a:rPr lang="en-US" sz="2000" dirty="0" smtClean="0"/>
              <a:t>Expected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ABBI R01 Study (RCT; ongoing)</a:t>
            </a:r>
            <a:endParaRPr lang="en-US" dirty="0"/>
          </a:p>
        </p:txBody>
      </p:sp>
      <p:sp>
        <p:nvSpPr>
          <p:cNvPr id="3" name="Content Placeholder 2"/>
          <p:cNvSpPr>
            <a:spLocks noGrp="1"/>
          </p:cNvSpPr>
          <p:nvPr>
            <p:ph idx="1"/>
          </p:nvPr>
        </p:nvSpPr>
        <p:spPr/>
        <p:txBody>
          <a:bodyPr/>
          <a:lstStyle/>
          <a:p>
            <a:r>
              <a:rPr lang="en-US" dirty="0" smtClean="0"/>
              <a:t>1 year treatment (weekly then tapered) </a:t>
            </a:r>
          </a:p>
          <a:p>
            <a:r>
              <a:rPr lang="en-US" dirty="0" smtClean="0"/>
              <a:t>SBT Basics for 4 weeks</a:t>
            </a:r>
          </a:p>
          <a:p>
            <a:r>
              <a:rPr lang="en-US" dirty="0" smtClean="0"/>
              <a:t>ACT mixed in throughout thereafter</a:t>
            </a:r>
          </a:p>
          <a:p>
            <a:r>
              <a:rPr lang="en-US" dirty="0" smtClean="0"/>
              <a:t>Heavy values, </a:t>
            </a:r>
            <a:r>
              <a:rPr lang="en-US" dirty="0" err="1" smtClean="0"/>
              <a:t>defusion</a:t>
            </a:r>
            <a:r>
              <a:rPr lang="en-US" dirty="0" smtClean="0"/>
              <a:t>, acceptance</a:t>
            </a:r>
          </a:p>
          <a:p>
            <a:r>
              <a:rPr lang="en-US" dirty="0" smtClean="0"/>
              <a:t>Focus specifically on </a:t>
            </a:r>
            <a:r>
              <a:rPr lang="en-US" dirty="0" err="1" smtClean="0"/>
              <a:t>defusion</a:t>
            </a:r>
            <a:r>
              <a:rPr lang="en-US" dirty="0" smtClean="0"/>
              <a:t> and acceptance related to weight management </a:t>
            </a:r>
          </a:p>
          <a:p>
            <a:r>
              <a:rPr lang="en-US" dirty="0" smtClean="0"/>
              <a:t>Some more formal mindfulness later, including urge surfing and mindful eating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titude.jpg"/>
          <p:cNvPicPr>
            <a:picLocks noGrp="1" noChangeAspect="1"/>
          </p:cNvPicPr>
          <p:nvPr>
            <p:ph idx="1"/>
          </p:nvPr>
        </p:nvPicPr>
        <p:blipFill>
          <a:blip r:embed="rId3" cstate="print"/>
          <a:stretch>
            <a:fillRect/>
          </a:stretch>
        </p:blipFill>
        <p:spPr>
          <a:xfrm>
            <a:off x="1371600" y="1676400"/>
            <a:ext cx="6174827" cy="3810000"/>
          </a:xfrm>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81000" y="304800"/>
            <a:ext cx="8229600" cy="1143000"/>
          </a:xfrm>
        </p:spPr>
        <p:txBody>
          <a:bodyPr/>
          <a:lstStyle/>
          <a:p>
            <a:pPr eaLnBrk="1" hangingPunct="1">
              <a:defRPr/>
            </a:pPr>
            <a:r>
              <a:rPr lang="en-US" dirty="0" smtClean="0">
                <a:latin typeface="Times New Roman" pitchFamily="18" charset="0"/>
                <a:ea typeface="+mj-ea"/>
                <a:cs typeface="+mj-cs"/>
              </a:rPr>
              <a:t>Weight Loss</a:t>
            </a:r>
          </a:p>
        </p:txBody>
      </p:sp>
      <p:sp>
        <p:nvSpPr>
          <p:cNvPr id="172035" name="Line 3"/>
          <p:cNvSpPr>
            <a:spLocks noChangeShapeType="1"/>
          </p:cNvSpPr>
          <p:nvPr/>
        </p:nvSpPr>
        <p:spPr bwMode="auto">
          <a:xfrm>
            <a:off x="1828800" y="1752600"/>
            <a:ext cx="0" cy="3429000"/>
          </a:xfrm>
          <a:prstGeom prst="line">
            <a:avLst/>
          </a:prstGeom>
          <a:noFill/>
          <a:ln w="9525">
            <a:solidFill>
              <a:schemeClr val="tx1"/>
            </a:solidFill>
            <a:round/>
            <a:headEnd/>
            <a:tailEnd/>
          </a:ln>
        </p:spPr>
        <p:txBody>
          <a:bodyPr/>
          <a:lstStyle/>
          <a:p>
            <a:endParaRPr lang="en-US"/>
          </a:p>
        </p:txBody>
      </p:sp>
      <p:sp>
        <p:nvSpPr>
          <p:cNvPr id="172036" name="Line 4"/>
          <p:cNvSpPr>
            <a:spLocks noChangeShapeType="1"/>
          </p:cNvSpPr>
          <p:nvPr/>
        </p:nvSpPr>
        <p:spPr bwMode="auto">
          <a:xfrm>
            <a:off x="1828800" y="5181600"/>
            <a:ext cx="5715000" cy="0"/>
          </a:xfrm>
          <a:prstGeom prst="line">
            <a:avLst/>
          </a:prstGeom>
          <a:noFill/>
          <a:ln w="9525">
            <a:solidFill>
              <a:schemeClr val="tx1"/>
            </a:solidFill>
            <a:round/>
            <a:headEnd/>
            <a:tailEnd/>
          </a:ln>
        </p:spPr>
        <p:txBody>
          <a:bodyPr/>
          <a:lstStyle/>
          <a:p>
            <a:endParaRPr lang="en-US"/>
          </a:p>
        </p:txBody>
      </p:sp>
      <p:sp>
        <p:nvSpPr>
          <p:cNvPr id="172037" name="Text Box 5"/>
          <p:cNvSpPr txBox="1">
            <a:spLocks noChangeArrowheads="1"/>
          </p:cNvSpPr>
          <p:nvPr/>
        </p:nvSpPr>
        <p:spPr bwMode="auto">
          <a:xfrm>
            <a:off x="2133600" y="5334000"/>
            <a:ext cx="2590800" cy="461665"/>
          </a:xfrm>
          <a:prstGeom prst="rect">
            <a:avLst/>
          </a:prstGeom>
          <a:noFill/>
          <a:ln w="9525">
            <a:noFill/>
            <a:miter lim="800000"/>
            <a:headEnd/>
            <a:tailEnd/>
          </a:ln>
        </p:spPr>
        <p:txBody>
          <a:bodyPr>
            <a:spAutoFit/>
          </a:bodyPr>
          <a:lstStyle/>
          <a:p>
            <a:pPr algn="ctr" eaLnBrk="0" hangingPunct="0">
              <a:spcBef>
                <a:spcPct val="50000"/>
              </a:spcBef>
            </a:pPr>
            <a:r>
              <a:rPr lang="en-US" sz="2400" b="1" dirty="0"/>
              <a:t>3</a:t>
            </a:r>
            <a:r>
              <a:rPr lang="en-US" sz="2400" b="1" dirty="0" smtClean="0"/>
              <a:t> months</a:t>
            </a:r>
            <a:endParaRPr lang="en-US" sz="2400" dirty="0"/>
          </a:p>
        </p:txBody>
      </p:sp>
      <p:sp>
        <p:nvSpPr>
          <p:cNvPr id="172038" name="Text Box 6"/>
          <p:cNvSpPr txBox="1">
            <a:spLocks noChangeArrowheads="1"/>
          </p:cNvSpPr>
          <p:nvPr/>
        </p:nvSpPr>
        <p:spPr bwMode="auto">
          <a:xfrm>
            <a:off x="5029200" y="5334000"/>
            <a:ext cx="2438400" cy="461665"/>
          </a:xfrm>
          <a:prstGeom prst="rect">
            <a:avLst/>
          </a:prstGeom>
          <a:noFill/>
          <a:ln w="9525">
            <a:noFill/>
            <a:miter lim="800000"/>
            <a:headEnd/>
            <a:tailEnd/>
          </a:ln>
        </p:spPr>
        <p:txBody>
          <a:bodyPr>
            <a:spAutoFit/>
          </a:bodyPr>
          <a:lstStyle/>
          <a:p>
            <a:pPr algn="ctr" eaLnBrk="0" hangingPunct="0">
              <a:spcBef>
                <a:spcPct val="50000"/>
              </a:spcBef>
            </a:pPr>
            <a:r>
              <a:rPr lang="en-US" sz="2400" b="1" dirty="0" smtClean="0"/>
              <a:t>6 months</a:t>
            </a:r>
            <a:endParaRPr lang="en-US" sz="2400" dirty="0"/>
          </a:p>
        </p:txBody>
      </p:sp>
      <p:sp>
        <p:nvSpPr>
          <p:cNvPr id="172039" name="Text Box 7"/>
          <p:cNvSpPr txBox="1">
            <a:spLocks noChangeArrowheads="1"/>
          </p:cNvSpPr>
          <p:nvPr/>
        </p:nvSpPr>
        <p:spPr bwMode="auto">
          <a:xfrm>
            <a:off x="1219200" y="1676400"/>
            <a:ext cx="533400" cy="369332"/>
          </a:xfrm>
          <a:prstGeom prst="rect">
            <a:avLst/>
          </a:prstGeom>
          <a:noFill/>
          <a:ln w="9525">
            <a:noFill/>
            <a:miter lim="800000"/>
            <a:headEnd/>
            <a:tailEnd/>
          </a:ln>
        </p:spPr>
        <p:txBody>
          <a:bodyPr>
            <a:spAutoFit/>
          </a:bodyPr>
          <a:lstStyle/>
          <a:p>
            <a:pPr algn="r" eaLnBrk="0" hangingPunct="0">
              <a:spcBef>
                <a:spcPct val="50000"/>
              </a:spcBef>
            </a:pPr>
            <a:r>
              <a:rPr lang="en-US" dirty="0" smtClean="0"/>
              <a:t>11</a:t>
            </a:r>
            <a:endParaRPr lang="en-US" dirty="0"/>
          </a:p>
        </p:txBody>
      </p:sp>
      <p:sp>
        <p:nvSpPr>
          <p:cNvPr id="172040" name="Text Box 8"/>
          <p:cNvSpPr txBox="1">
            <a:spLocks noChangeArrowheads="1"/>
          </p:cNvSpPr>
          <p:nvPr/>
        </p:nvSpPr>
        <p:spPr bwMode="auto">
          <a:xfrm>
            <a:off x="1219200" y="2590800"/>
            <a:ext cx="533400" cy="369332"/>
          </a:xfrm>
          <a:prstGeom prst="rect">
            <a:avLst/>
          </a:prstGeom>
          <a:noFill/>
          <a:ln w="9525">
            <a:noFill/>
            <a:miter lim="800000"/>
            <a:headEnd/>
            <a:tailEnd/>
          </a:ln>
        </p:spPr>
        <p:txBody>
          <a:bodyPr>
            <a:spAutoFit/>
          </a:bodyPr>
          <a:lstStyle/>
          <a:p>
            <a:pPr algn="r" eaLnBrk="0" hangingPunct="0">
              <a:spcBef>
                <a:spcPct val="50000"/>
              </a:spcBef>
            </a:pPr>
            <a:r>
              <a:rPr lang="en-US" dirty="0"/>
              <a:t>9</a:t>
            </a:r>
          </a:p>
        </p:txBody>
      </p:sp>
      <p:sp>
        <p:nvSpPr>
          <p:cNvPr id="172041" name="Text Box 9"/>
          <p:cNvSpPr txBox="1">
            <a:spLocks noChangeArrowheads="1"/>
          </p:cNvSpPr>
          <p:nvPr/>
        </p:nvSpPr>
        <p:spPr bwMode="auto">
          <a:xfrm>
            <a:off x="1219200" y="3505200"/>
            <a:ext cx="533400" cy="369332"/>
          </a:xfrm>
          <a:prstGeom prst="rect">
            <a:avLst/>
          </a:prstGeom>
          <a:noFill/>
          <a:ln w="9525">
            <a:noFill/>
            <a:miter lim="800000"/>
            <a:headEnd/>
            <a:tailEnd/>
          </a:ln>
        </p:spPr>
        <p:txBody>
          <a:bodyPr>
            <a:spAutoFit/>
          </a:bodyPr>
          <a:lstStyle/>
          <a:p>
            <a:pPr algn="r" eaLnBrk="0" hangingPunct="0">
              <a:spcBef>
                <a:spcPct val="50000"/>
              </a:spcBef>
            </a:pPr>
            <a:r>
              <a:rPr lang="en-US" dirty="0"/>
              <a:t>7</a:t>
            </a:r>
          </a:p>
        </p:txBody>
      </p:sp>
      <p:sp>
        <p:nvSpPr>
          <p:cNvPr id="172042" name="Text Box 10"/>
          <p:cNvSpPr txBox="1">
            <a:spLocks noChangeArrowheads="1"/>
          </p:cNvSpPr>
          <p:nvPr/>
        </p:nvSpPr>
        <p:spPr bwMode="auto">
          <a:xfrm>
            <a:off x="1219200" y="3962400"/>
            <a:ext cx="533400" cy="369332"/>
          </a:xfrm>
          <a:prstGeom prst="rect">
            <a:avLst/>
          </a:prstGeom>
          <a:noFill/>
          <a:ln w="9525">
            <a:noFill/>
            <a:miter lim="800000"/>
            <a:headEnd/>
            <a:tailEnd/>
          </a:ln>
        </p:spPr>
        <p:txBody>
          <a:bodyPr>
            <a:spAutoFit/>
          </a:bodyPr>
          <a:lstStyle/>
          <a:p>
            <a:pPr algn="r" eaLnBrk="0" hangingPunct="0">
              <a:spcBef>
                <a:spcPct val="50000"/>
              </a:spcBef>
            </a:pPr>
            <a:r>
              <a:rPr lang="en-US" dirty="0"/>
              <a:t>6</a:t>
            </a:r>
          </a:p>
        </p:txBody>
      </p:sp>
      <p:sp>
        <p:nvSpPr>
          <p:cNvPr id="172043" name="Text Box 11"/>
          <p:cNvSpPr txBox="1">
            <a:spLocks noChangeArrowheads="1"/>
          </p:cNvSpPr>
          <p:nvPr/>
        </p:nvSpPr>
        <p:spPr bwMode="auto">
          <a:xfrm>
            <a:off x="1219200" y="4419600"/>
            <a:ext cx="533400" cy="457200"/>
          </a:xfrm>
          <a:prstGeom prst="rect">
            <a:avLst/>
          </a:prstGeom>
          <a:noFill/>
          <a:ln w="9525">
            <a:noFill/>
            <a:miter lim="800000"/>
            <a:headEnd/>
            <a:tailEnd/>
          </a:ln>
        </p:spPr>
        <p:txBody>
          <a:bodyPr>
            <a:spAutoFit/>
          </a:bodyPr>
          <a:lstStyle/>
          <a:p>
            <a:pPr algn="r" eaLnBrk="0" hangingPunct="0">
              <a:spcBef>
                <a:spcPct val="50000"/>
              </a:spcBef>
            </a:pPr>
            <a:r>
              <a:rPr lang="en-US"/>
              <a:t>5</a:t>
            </a:r>
          </a:p>
        </p:txBody>
      </p:sp>
      <p:sp>
        <p:nvSpPr>
          <p:cNvPr id="172044" name="Text Box 12"/>
          <p:cNvSpPr txBox="1">
            <a:spLocks noChangeArrowheads="1"/>
          </p:cNvSpPr>
          <p:nvPr/>
        </p:nvSpPr>
        <p:spPr bwMode="auto">
          <a:xfrm>
            <a:off x="1219200" y="4876800"/>
            <a:ext cx="533400" cy="457200"/>
          </a:xfrm>
          <a:prstGeom prst="rect">
            <a:avLst/>
          </a:prstGeom>
          <a:noFill/>
          <a:ln w="9525">
            <a:noFill/>
            <a:miter lim="800000"/>
            <a:headEnd/>
            <a:tailEnd/>
          </a:ln>
        </p:spPr>
        <p:txBody>
          <a:bodyPr>
            <a:spAutoFit/>
          </a:bodyPr>
          <a:lstStyle/>
          <a:p>
            <a:pPr algn="r" eaLnBrk="0" hangingPunct="0">
              <a:spcBef>
                <a:spcPct val="50000"/>
              </a:spcBef>
            </a:pPr>
            <a:r>
              <a:rPr lang="en-US"/>
              <a:t>0</a:t>
            </a:r>
          </a:p>
        </p:txBody>
      </p:sp>
      <p:sp>
        <p:nvSpPr>
          <p:cNvPr id="172046" name="Rectangle 14"/>
          <p:cNvSpPr>
            <a:spLocks noChangeArrowheads="1"/>
          </p:cNvSpPr>
          <p:nvPr/>
        </p:nvSpPr>
        <p:spPr bwMode="auto">
          <a:xfrm>
            <a:off x="2514600" y="3200400"/>
            <a:ext cx="838200" cy="1981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172047" name="Rectangle 15"/>
          <p:cNvSpPr>
            <a:spLocks noChangeArrowheads="1"/>
          </p:cNvSpPr>
          <p:nvPr/>
        </p:nvSpPr>
        <p:spPr bwMode="auto">
          <a:xfrm>
            <a:off x="3429000" y="3200400"/>
            <a:ext cx="838200" cy="1981200"/>
          </a:xfrm>
          <a:prstGeom prst="rect">
            <a:avLst/>
          </a:prstGeom>
          <a:solidFill>
            <a:srgbClr val="CC9900"/>
          </a:solidFill>
          <a:ln w="9525">
            <a:solidFill>
              <a:schemeClr val="tx1"/>
            </a:solidFill>
            <a:miter lim="800000"/>
            <a:headEnd/>
            <a:tailEnd/>
          </a:ln>
        </p:spPr>
        <p:txBody>
          <a:bodyPr wrap="none" anchor="ctr"/>
          <a:lstStyle/>
          <a:p>
            <a:pPr eaLnBrk="0" hangingPunct="0"/>
            <a:endParaRPr lang="en-US" sz="1800"/>
          </a:p>
        </p:txBody>
      </p:sp>
      <p:sp>
        <p:nvSpPr>
          <p:cNvPr id="172048" name="Text Box 16"/>
          <p:cNvSpPr txBox="1">
            <a:spLocks noChangeArrowheads="1"/>
          </p:cNvSpPr>
          <p:nvPr/>
        </p:nvSpPr>
        <p:spPr bwMode="auto">
          <a:xfrm>
            <a:off x="1219200" y="2133600"/>
            <a:ext cx="533400" cy="369332"/>
          </a:xfrm>
          <a:prstGeom prst="rect">
            <a:avLst/>
          </a:prstGeom>
          <a:noFill/>
          <a:ln w="9525">
            <a:noFill/>
            <a:miter lim="800000"/>
            <a:headEnd/>
            <a:tailEnd/>
          </a:ln>
        </p:spPr>
        <p:txBody>
          <a:bodyPr>
            <a:spAutoFit/>
          </a:bodyPr>
          <a:lstStyle/>
          <a:p>
            <a:pPr algn="r" eaLnBrk="0" hangingPunct="0">
              <a:spcBef>
                <a:spcPct val="50000"/>
              </a:spcBef>
            </a:pPr>
            <a:r>
              <a:rPr lang="en-US" dirty="0" smtClean="0"/>
              <a:t>10</a:t>
            </a:r>
            <a:endParaRPr lang="en-US" dirty="0"/>
          </a:p>
        </p:txBody>
      </p:sp>
      <p:sp>
        <p:nvSpPr>
          <p:cNvPr id="172049" name="Text Box 17"/>
          <p:cNvSpPr txBox="1">
            <a:spLocks noChangeArrowheads="1"/>
          </p:cNvSpPr>
          <p:nvPr/>
        </p:nvSpPr>
        <p:spPr bwMode="auto">
          <a:xfrm>
            <a:off x="1219200" y="3048000"/>
            <a:ext cx="533400" cy="369332"/>
          </a:xfrm>
          <a:prstGeom prst="rect">
            <a:avLst/>
          </a:prstGeom>
          <a:noFill/>
          <a:ln w="9525">
            <a:noFill/>
            <a:miter lim="800000"/>
            <a:headEnd/>
            <a:tailEnd/>
          </a:ln>
        </p:spPr>
        <p:txBody>
          <a:bodyPr>
            <a:spAutoFit/>
          </a:bodyPr>
          <a:lstStyle/>
          <a:p>
            <a:pPr algn="r" eaLnBrk="0" hangingPunct="0">
              <a:spcBef>
                <a:spcPct val="50000"/>
              </a:spcBef>
            </a:pPr>
            <a:r>
              <a:rPr lang="en-US" dirty="0"/>
              <a:t>8</a:t>
            </a:r>
          </a:p>
        </p:txBody>
      </p:sp>
      <p:sp>
        <p:nvSpPr>
          <p:cNvPr id="172050" name="Rectangle 18"/>
          <p:cNvSpPr>
            <a:spLocks noChangeArrowheads="1"/>
          </p:cNvSpPr>
          <p:nvPr/>
        </p:nvSpPr>
        <p:spPr bwMode="auto">
          <a:xfrm>
            <a:off x="5181600" y="2667000"/>
            <a:ext cx="838200" cy="2514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1800"/>
          </a:p>
        </p:txBody>
      </p:sp>
      <p:sp>
        <p:nvSpPr>
          <p:cNvPr id="172051" name="Rectangle 19"/>
          <p:cNvSpPr>
            <a:spLocks noChangeArrowheads="1"/>
          </p:cNvSpPr>
          <p:nvPr/>
        </p:nvSpPr>
        <p:spPr bwMode="auto">
          <a:xfrm>
            <a:off x="6096000" y="2743200"/>
            <a:ext cx="838200" cy="2438400"/>
          </a:xfrm>
          <a:prstGeom prst="rect">
            <a:avLst/>
          </a:prstGeom>
          <a:solidFill>
            <a:srgbClr val="CC9900"/>
          </a:solidFill>
          <a:ln w="9525">
            <a:solidFill>
              <a:schemeClr val="tx1"/>
            </a:solidFill>
            <a:miter lim="800000"/>
            <a:headEnd/>
            <a:tailEnd/>
          </a:ln>
        </p:spPr>
        <p:txBody>
          <a:bodyPr wrap="none" anchor="ctr"/>
          <a:lstStyle/>
          <a:p>
            <a:pPr eaLnBrk="0" hangingPunct="0"/>
            <a:endParaRPr lang="en-US" sz="1800"/>
          </a:p>
        </p:txBody>
      </p:sp>
      <p:sp>
        <p:nvSpPr>
          <p:cNvPr id="172052" name="Text Box 20"/>
          <p:cNvSpPr txBox="1">
            <a:spLocks noChangeArrowheads="1"/>
          </p:cNvSpPr>
          <p:nvPr/>
        </p:nvSpPr>
        <p:spPr bwMode="auto">
          <a:xfrm rot="-5400000">
            <a:off x="3223419" y="3939381"/>
            <a:ext cx="1295400" cy="579438"/>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060402"/>
                </a:solidFill>
              </a:rPr>
              <a:t>ACT</a:t>
            </a:r>
          </a:p>
        </p:txBody>
      </p:sp>
      <p:sp>
        <p:nvSpPr>
          <p:cNvPr id="172053" name="Text Box 21"/>
          <p:cNvSpPr txBox="1">
            <a:spLocks noChangeArrowheads="1"/>
          </p:cNvSpPr>
          <p:nvPr/>
        </p:nvSpPr>
        <p:spPr bwMode="auto">
          <a:xfrm rot="-5400000">
            <a:off x="2118519" y="3748881"/>
            <a:ext cx="1524000" cy="579438"/>
          </a:xfrm>
          <a:prstGeom prst="rect">
            <a:avLst/>
          </a:prstGeom>
          <a:noFill/>
          <a:ln w="9525">
            <a:noFill/>
            <a:miter lim="800000"/>
            <a:headEnd/>
            <a:tailEnd/>
          </a:ln>
        </p:spPr>
        <p:txBody>
          <a:bodyPr wrap="square">
            <a:spAutoFit/>
          </a:bodyPr>
          <a:lstStyle/>
          <a:p>
            <a:pPr eaLnBrk="0" hangingPunct="0">
              <a:spcBef>
                <a:spcPct val="50000"/>
              </a:spcBef>
            </a:pPr>
            <a:r>
              <a:rPr lang="en-US" sz="3200" b="1" dirty="0" smtClean="0">
                <a:solidFill>
                  <a:srgbClr val="060402"/>
                </a:solidFill>
              </a:rPr>
              <a:t>SBT</a:t>
            </a:r>
            <a:endParaRPr lang="en-US" sz="3200" b="1" dirty="0">
              <a:solidFill>
                <a:srgbClr val="060402"/>
              </a:solidFill>
            </a:endParaRPr>
          </a:p>
        </p:txBody>
      </p:sp>
      <p:sp>
        <p:nvSpPr>
          <p:cNvPr id="24" name="Text Box 5"/>
          <p:cNvSpPr txBox="1">
            <a:spLocks noChangeArrowheads="1"/>
          </p:cNvSpPr>
          <p:nvPr/>
        </p:nvSpPr>
        <p:spPr bwMode="auto">
          <a:xfrm>
            <a:off x="762000" y="1295400"/>
            <a:ext cx="14478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smtClean="0"/>
              <a:t>Loss in kg</a:t>
            </a:r>
            <a:endParaRPr lang="en-US" sz="2400" dirty="0"/>
          </a:p>
        </p:txBody>
      </p:sp>
      <p:sp>
        <p:nvSpPr>
          <p:cNvPr id="25" name="Text Box 5"/>
          <p:cNvSpPr txBox="1">
            <a:spLocks noChangeArrowheads="1"/>
          </p:cNvSpPr>
          <p:nvPr/>
        </p:nvSpPr>
        <p:spPr bwMode="auto">
          <a:xfrm>
            <a:off x="2514600" y="2819400"/>
            <a:ext cx="838200"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b="1" dirty="0" smtClean="0"/>
              <a:t>8.0</a:t>
            </a:r>
            <a:endParaRPr lang="en-US" sz="2000" dirty="0"/>
          </a:p>
        </p:txBody>
      </p:sp>
      <p:sp>
        <p:nvSpPr>
          <p:cNvPr id="26" name="Text Box 5"/>
          <p:cNvSpPr txBox="1">
            <a:spLocks noChangeArrowheads="1"/>
          </p:cNvSpPr>
          <p:nvPr/>
        </p:nvSpPr>
        <p:spPr bwMode="auto">
          <a:xfrm>
            <a:off x="3429000" y="2819400"/>
            <a:ext cx="838200"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b="1" dirty="0" smtClean="0"/>
              <a:t>8.0</a:t>
            </a:r>
            <a:endParaRPr lang="en-US" sz="2000" dirty="0"/>
          </a:p>
        </p:txBody>
      </p:sp>
      <p:sp>
        <p:nvSpPr>
          <p:cNvPr id="27" name="Text Box 5"/>
          <p:cNvSpPr txBox="1">
            <a:spLocks noChangeArrowheads="1"/>
          </p:cNvSpPr>
          <p:nvPr/>
        </p:nvSpPr>
        <p:spPr bwMode="auto">
          <a:xfrm>
            <a:off x="5181600" y="2286000"/>
            <a:ext cx="838200"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b="1" dirty="0"/>
              <a:t>9</a:t>
            </a:r>
            <a:r>
              <a:rPr lang="en-US" sz="2000" b="1" dirty="0" smtClean="0"/>
              <a:t>.7</a:t>
            </a:r>
            <a:endParaRPr lang="en-US" sz="2000" dirty="0"/>
          </a:p>
        </p:txBody>
      </p:sp>
      <p:sp>
        <p:nvSpPr>
          <p:cNvPr id="28" name="Text Box 5"/>
          <p:cNvSpPr txBox="1">
            <a:spLocks noChangeArrowheads="1"/>
          </p:cNvSpPr>
          <p:nvPr/>
        </p:nvSpPr>
        <p:spPr bwMode="auto">
          <a:xfrm>
            <a:off x="6096000" y="2362200"/>
            <a:ext cx="838200"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b="1" dirty="0" smtClean="0"/>
              <a:t>9.4</a:t>
            </a:r>
            <a:endParaRPr lang="en-US" sz="2000" dirty="0"/>
          </a:p>
        </p:txBody>
      </p:sp>
      <p:sp>
        <p:nvSpPr>
          <p:cNvPr id="29" name="Text Box 21"/>
          <p:cNvSpPr txBox="1">
            <a:spLocks noChangeArrowheads="1"/>
          </p:cNvSpPr>
          <p:nvPr/>
        </p:nvSpPr>
        <p:spPr bwMode="auto">
          <a:xfrm rot="-5400000">
            <a:off x="4861719" y="3748881"/>
            <a:ext cx="1524000" cy="579438"/>
          </a:xfrm>
          <a:prstGeom prst="rect">
            <a:avLst/>
          </a:prstGeom>
          <a:noFill/>
          <a:ln w="9525">
            <a:noFill/>
            <a:miter lim="800000"/>
            <a:headEnd/>
            <a:tailEnd/>
          </a:ln>
        </p:spPr>
        <p:txBody>
          <a:bodyPr wrap="square">
            <a:spAutoFit/>
          </a:bodyPr>
          <a:lstStyle/>
          <a:p>
            <a:pPr eaLnBrk="0" hangingPunct="0">
              <a:spcBef>
                <a:spcPct val="50000"/>
              </a:spcBef>
            </a:pPr>
            <a:r>
              <a:rPr lang="en-US" sz="3200" b="1" dirty="0" smtClean="0">
                <a:solidFill>
                  <a:srgbClr val="060402"/>
                </a:solidFill>
              </a:rPr>
              <a:t>SBT</a:t>
            </a:r>
            <a:endParaRPr lang="en-US" sz="3200" b="1" dirty="0">
              <a:solidFill>
                <a:srgbClr val="060402"/>
              </a:solidFill>
            </a:endParaRPr>
          </a:p>
        </p:txBody>
      </p:sp>
      <p:sp>
        <p:nvSpPr>
          <p:cNvPr id="30" name="Text Box 20"/>
          <p:cNvSpPr txBox="1">
            <a:spLocks noChangeArrowheads="1"/>
          </p:cNvSpPr>
          <p:nvPr/>
        </p:nvSpPr>
        <p:spPr bwMode="auto">
          <a:xfrm rot="-5400000">
            <a:off x="5890419" y="3939381"/>
            <a:ext cx="1295400" cy="579438"/>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060402"/>
                </a:solidFill>
              </a:rPr>
              <a:t>ACT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Summary</a:t>
            </a:r>
            <a:endParaRPr lang="en-US" dirty="0"/>
          </a:p>
        </p:txBody>
      </p:sp>
      <p:sp>
        <p:nvSpPr>
          <p:cNvPr id="3" name="Content Placeholder 2"/>
          <p:cNvSpPr>
            <a:spLocks noGrp="1"/>
          </p:cNvSpPr>
          <p:nvPr>
            <p:ph idx="1"/>
          </p:nvPr>
        </p:nvSpPr>
        <p:spPr/>
        <p:txBody>
          <a:bodyPr/>
          <a:lstStyle/>
          <a:p>
            <a:r>
              <a:rPr lang="en-US" dirty="0" smtClean="0"/>
              <a:t>Overall very positive</a:t>
            </a:r>
          </a:p>
          <a:p>
            <a:r>
              <a:rPr lang="en-US" dirty="0" smtClean="0"/>
              <a:t>Drexel group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sz="3600" dirty="0" smtClean="0"/>
              <a:t>What we know and what we don’t…</a:t>
            </a:r>
          </a:p>
          <a:p>
            <a:endParaRPr lang="en-US" sz="3600" dirty="0"/>
          </a:p>
          <a:p>
            <a:r>
              <a:rPr lang="en-US" sz="3600" dirty="0" smtClean="0"/>
              <a:t>…for who and what?</a:t>
            </a:r>
          </a:p>
          <a:p>
            <a:endParaRPr lang="en-US" sz="3600" dirty="0"/>
          </a:p>
          <a:p>
            <a:r>
              <a:rPr lang="en-US" sz="3600" dirty="0" smtClean="0"/>
              <a:t>…combined or something new entirely?</a:t>
            </a:r>
            <a:endParaRPr lang="en-US" sz="3600" dirty="0"/>
          </a:p>
        </p:txBody>
      </p:sp>
      <p:sp>
        <p:nvSpPr>
          <p:cNvPr id="4" name="Title 3"/>
          <p:cNvSpPr>
            <a:spLocks noGrp="1"/>
          </p:cNvSpPr>
          <p:nvPr>
            <p:ph type="title"/>
          </p:nvPr>
        </p:nvSpPr>
        <p:spPr>
          <a:xfrm>
            <a:off x="457200" y="274638"/>
            <a:ext cx="8229600" cy="487362"/>
          </a:xfrm>
        </p:spPr>
        <p:txBody>
          <a:bodyPr>
            <a:normAutofit fontScale="90000"/>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Examples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t>
            </a:r>
            <a:r>
              <a:rPr lang="en-US" dirty="0" err="1" smtClean="0"/>
              <a:t>vs</a:t>
            </a:r>
            <a:r>
              <a:rPr lang="en-US" dirty="0" smtClean="0"/>
              <a:t> External</a:t>
            </a:r>
            <a:endParaRPr lang="en-US" dirty="0"/>
          </a:p>
        </p:txBody>
      </p:sp>
      <p:pic>
        <p:nvPicPr>
          <p:cNvPr id="4" name="Content Placeholder 3" descr="icecream1.jpg"/>
          <p:cNvPicPr>
            <a:picLocks noGrp="1" noChangeAspect="1"/>
          </p:cNvPicPr>
          <p:nvPr>
            <p:ph idx="1"/>
          </p:nvPr>
        </p:nvPicPr>
        <p:blipFill>
          <a:blip r:embed="rId3" cstate="print"/>
          <a:stretch>
            <a:fillRect/>
          </a:stretch>
        </p:blipFill>
        <p:spPr>
          <a:xfrm>
            <a:off x="533400" y="1676400"/>
            <a:ext cx="4648200" cy="3513174"/>
          </a:xfrm>
        </p:spPr>
      </p:pic>
      <p:pic>
        <p:nvPicPr>
          <p:cNvPr id="5" name="Picture 4" descr="distract 1.jpg"/>
          <p:cNvPicPr>
            <a:picLocks noChangeAspect="1"/>
          </p:cNvPicPr>
          <p:nvPr/>
        </p:nvPicPr>
        <p:blipFill>
          <a:blip r:embed="rId4" cstate="print"/>
          <a:stretch>
            <a:fillRect/>
          </a:stretch>
        </p:blipFill>
        <p:spPr>
          <a:xfrm>
            <a:off x="5334000" y="2971800"/>
            <a:ext cx="3276600" cy="3276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Defusion</a:t>
            </a:r>
            <a:endParaRPr lang="en-US" dirty="0"/>
          </a:p>
        </p:txBody>
      </p:sp>
      <p:pic>
        <p:nvPicPr>
          <p:cNvPr id="4" name="Content Placeholder 3" descr="motivational speaker.jpg"/>
          <p:cNvPicPr>
            <a:picLocks noGrp="1" noChangeAspect="1"/>
          </p:cNvPicPr>
          <p:nvPr>
            <p:ph idx="1"/>
          </p:nvPr>
        </p:nvPicPr>
        <p:blipFill>
          <a:blip r:embed="rId3" cstate="print"/>
          <a:stretch>
            <a:fillRect/>
          </a:stretch>
        </p:blipFill>
        <p:spPr>
          <a:xfrm>
            <a:off x="5029200" y="990600"/>
            <a:ext cx="3810000" cy="2549236"/>
          </a:xfrm>
        </p:spPr>
      </p:pic>
      <p:pic>
        <p:nvPicPr>
          <p:cNvPr id="5" name="Picture 4" descr="Lying Scale.jpg"/>
          <p:cNvPicPr>
            <a:picLocks noChangeAspect="1"/>
          </p:cNvPicPr>
          <p:nvPr/>
        </p:nvPicPr>
        <p:blipFill>
          <a:blip r:embed="rId4" cstate="print"/>
          <a:stretch>
            <a:fillRect/>
          </a:stretch>
        </p:blipFill>
        <p:spPr>
          <a:xfrm>
            <a:off x="381000" y="3733800"/>
            <a:ext cx="4077325" cy="2713274"/>
          </a:xfrm>
          <a:prstGeom prst="rect">
            <a:avLst/>
          </a:prstGeom>
        </p:spPr>
      </p:pic>
      <p:sp>
        <p:nvSpPr>
          <p:cNvPr id="6" name="TextBox 5"/>
          <p:cNvSpPr txBox="1"/>
          <p:nvPr/>
        </p:nvSpPr>
        <p:spPr>
          <a:xfrm>
            <a:off x="5029200" y="3733800"/>
            <a:ext cx="3581400" cy="2862322"/>
          </a:xfrm>
          <a:prstGeom prst="rect">
            <a:avLst/>
          </a:prstGeom>
          <a:noFill/>
        </p:spPr>
        <p:txBody>
          <a:bodyPr wrap="square" rtlCol="0">
            <a:spAutoFit/>
          </a:bodyPr>
          <a:lstStyle/>
          <a:p>
            <a:pPr algn="ctr"/>
            <a:r>
              <a:rPr lang="en-US" sz="6000" dirty="0" smtClean="0"/>
              <a:t>“Only if”</a:t>
            </a:r>
          </a:p>
          <a:p>
            <a:pPr algn="ctr"/>
            <a:r>
              <a:rPr lang="en-US" sz="6000" dirty="0" smtClean="0"/>
              <a:t>vs.</a:t>
            </a:r>
          </a:p>
          <a:p>
            <a:pPr algn="ctr"/>
            <a:r>
              <a:rPr lang="en-US" sz="6000" dirty="0" smtClean="0"/>
              <a:t>“Even if”</a:t>
            </a:r>
            <a:endParaRPr lang="en-US" sz="6000" dirty="0"/>
          </a:p>
        </p:txBody>
      </p:sp>
      <p:pic>
        <p:nvPicPr>
          <p:cNvPr id="7" name="Picture 6" descr="chocolate.jpg"/>
          <p:cNvPicPr>
            <a:picLocks noChangeAspect="1"/>
          </p:cNvPicPr>
          <p:nvPr/>
        </p:nvPicPr>
        <p:blipFill>
          <a:blip r:embed="rId5" cstate="print"/>
          <a:stretch>
            <a:fillRect/>
          </a:stretch>
        </p:blipFill>
        <p:spPr>
          <a:xfrm>
            <a:off x="304800" y="1066800"/>
            <a:ext cx="2468880" cy="1828800"/>
          </a:xfrm>
          <a:prstGeom prst="rect">
            <a:avLst/>
          </a:prstGeom>
        </p:spPr>
      </p:pic>
      <p:pic>
        <p:nvPicPr>
          <p:cNvPr id="8" name="Picture 7" descr="carrot.jpg"/>
          <p:cNvPicPr>
            <a:picLocks noChangeAspect="1"/>
          </p:cNvPicPr>
          <p:nvPr/>
        </p:nvPicPr>
        <p:blipFill>
          <a:blip r:embed="rId6" cstate="print"/>
          <a:stretch>
            <a:fillRect/>
          </a:stretch>
        </p:blipFill>
        <p:spPr>
          <a:xfrm rot="17688129">
            <a:off x="2248096" y="1887756"/>
            <a:ext cx="2796961" cy="1470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Acting with Willingness</a:t>
            </a:r>
            <a:endParaRPr lang="en-US" dirty="0"/>
          </a:p>
        </p:txBody>
      </p:sp>
      <p:pic>
        <p:nvPicPr>
          <p:cNvPr id="4" name="Content Placeholder 3" descr="pedometer.jpg"/>
          <p:cNvPicPr>
            <a:picLocks noGrp="1" noChangeAspect="1"/>
          </p:cNvPicPr>
          <p:nvPr>
            <p:ph idx="1"/>
          </p:nvPr>
        </p:nvPicPr>
        <p:blipFill>
          <a:blip r:embed="rId3" cstate="print"/>
          <a:stretch>
            <a:fillRect/>
          </a:stretch>
        </p:blipFill>
        <p:spPr>
          <a:xfrm>
            <a:off x="457200" y="1371600"/>
            <a:ext cx="2971800" cy="2971800"/>
          </a:xfrm>
        </p:spPr>
      </p:pic>
      <p:pic>
        <p:nvPicPr>
          <p:cNvPr id="5" name="Picture 4" descr="circles.gif"/>
          <p:cNvPicPr>
            <a:picLocks noChangeAspect="1"/>
          </p:cNvPicPr>
          <p:nvPr/>
        </p:nvPicPr>
        <p:blipFill>
          <a:blip r:embed="rId4" cstate="print"/>
          <a:stretch>
            <a:fillRect/>
          </a:stretch>
        </p:blipFill>
        <p:spPr>
          <a:xfrm>
            <a:off x="4343400" y="990600"/>
            <a:ext cx="4628047" cy="3886200"/>
          </a:xfrm>
          <a:prstGeom prst="rect">
            <a:avLst/>
          </a:prstGeom>
        </p:spPr>
      </p:pic>
      <p:sp>
        <p:nvSpPr>
          <p:cNvPr id="7" name="TextBox 6"/>
          <p:cNvSpPr txBox="1"/>
          <p:nvPr/>
        </p:nvSpPr>
        <p:spPr>
          <a:xfrm>
            <a:off x="609600" y="5334000"/>
            <a:ext cx="7848600" cy="1015663"/>
          </a:xfrm>
          <a:prstGeom prst="rect">
            <a:avLst/>
          </a:prstGeom>
          <a:noFill/>
        </p:spPr>
        <p:txBody>
          <a:bodyPr wrap="square" rtlCol="0">
            <a:spAutoFit/>
          </a:bodyPr>
          <a:lstStyle/>
          <a:p>
            <a:r>
              <a:rPr lang="en-US" sz="6000" dirty="0" smtClean="0"/>
              <a:t>“I must” vs. “I choose”</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pic>
        <p:nvPicPr>
          <p:cNvPr id="4" name="Picture 3" descr="tombstone.jpg"/>
          <p:cNvPicPr>
            <a:picLocks noChangeAspect="1"/>
          </p:cNvPicPr>
          <p:nvPr/>
        </p:nvPicPr>
        <p:blipFill>
          <a:blip r:embed="rId3" cstate="print"/>
          <a:stretch>
            <a:fillRect/>
          </a:stretch>
        </p:blipFill>
        <p:spPr>
          <a:xfrm>
            <a:off x="533400" y="1524000"/>
            <a:ext cx="3740191" cy="2971800"/>
          </a:xfrm>
          <a:prstGeom prst="rect">
            <a:avLst/>
          </a:prstGeom>
        </p:spPr>
      </p:pic>
      <p:pic>
        <p:nvPicPr>
          <p:cNvPr id="5" name="Picture 4" descr="play button.jpg"/>
          <p:cNvPicPr>
            <a:picLocks noChangeAspect="1"/>
          </p:cNvPicPr>
          <p:nvPr/>
        </p:nvPicPr>
        <p:blipFill>
          <a:blip r:embed="rId4" cstate="print"/>
          <a:stretch>
            <a:fillRect/>
          </a:stretch>
        </p:blipFill>
        <p:spPr>
          <a:xfrm>
            <a:off x="5029200" y="2819400"/>
            <a:ext cx="34290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Seen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END</a:t>
            </a:r>
            <a:endParaRPr lang="en-US" dirty="0"/>
          </a:p>
        </p:txBody>
      </p:sp>
      <p:pic>
        <p:nvPicPr>
          <p:cNvPr id="4" name="Content Placeholder 3" descr="DietTrapFullC.jpg"/>
          <p:cNvPicPr>
            <a:picLocks noGrp="1" noChangeAspect="1"/>
          </p:cNvPicPr>
          <p:nvPr>
            <p:ph idx="1"/>
          </p:nvPr>
        </p:nvPicPr>
        <p:blipFill>
          <a:blip r:embed="rId2" cstate="print"/>
          <a:stretch>
            <a:fillRect/>
          </a:stretch>
        </p:blipFill>
        <p:spPr>
          <a:xfrm>
            <a:off x="2514600" y="838200"/>
            <a:ext cx="3962400" cy="565284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5" name="Rectangle 77" descr="The U.S. map is color coded to indicate which range of obesity prevalences within which each state falls.&#10;&#10;No states have obesity prevalences that range from 15% to less than 20%.&#10;&#10;States with obesity prevalences that range from 20% to less than 25% are: Arizona, California, Colorado, Conneticut, Hawaii, Massachusetts, Montana, Nevada, New Jersey, New York, and Utah.&#10;&#10;States with obesity prevalence that range from 25% to less than 30% are: Alaska, Delaware,  Florida, Georgia, Idaho, Illinois, Iowa, Kansas, Maine, Maryland, Minnesota, Nebraska, New Hampshire, New Mexico, North Carolina, North Dakota, Ohio, Oregon, Pennesylvania, Rhode Island, South Dakota, Tennessee, Vermont, Virginia, Washington, Wisconsin and Wyoming.&#10;&#10;States with obesity prevalences that range from 30% to less than 35% are: Alabama, Arkansas, Indiana, Kentucky, Louisana, Michigan, Mississippi, Missouri, Oklahoma, South Carolina, Texas and West Virginia.&#10;&#10;No states have obesity prevalences that range greater than 35%."/>
          <p:cNvSpPr>
            <a:spLocks noGrp="1" noChangeArrowheads="1"/>
          </p:cNvSpPr>
          <p:nvPr>
            <p:ph type="title"/>
          </p:nvPr>
        </p:nvSpPr>
        <p:spPr>
          <a:xfrm>
            <a:off x="0" y="157164"/>
            <a:ext cx="9144000" cy="1042988"/>
          </a:xfrm>
        </p:spPr>
        <p:txBody>
          <a:bodyPr/>
          <a:lstStyle/>
          <a:p>
            <a:pPr eaLnBrk="1" hangingPunct="1"/>
            <a:r>
              <a:rPr lang="en-US" sz="2200" dirty="0" smtClean="0"/>
              <a:t>Prevalence* of Self-Reported Obesity Among U.S. Adults</a:t>
            </a:r>
            <a:r>
              <a:rPr lang="en-US" sz="2400" dirty="0" smtClean="0"/>
              <a:t/>
            </a:r>
            <a:br>
              <a:rPr lang="en-US" sz="2400" dirty="0" smtClean="0"/>
            </a:br>
            <a:r>
              <a:rPr lang="en-US" sz="2000" dirty="0" smtClean="0">
                <a:solidFill>
                  <a:schemeClr val="accent2">
                    <a:lumMod val="75000"/>
                  </a:schemeClr>
                </a:solidFill>
              </a:rPr>
              <a:t>BRFSS, 2012</a:t>
            </a:r>
          </a:p>
        </p:txBody>
      </p:sp>
      <p:grpSp>
        <p:nvGrpSpPr>
          <p:cNvPr id="2" name="Group 89" descr="The U.S. map has been color coded to indicate the range of obesity prevalence in each state in 2012.&#10;&#10;No state had an obesity prevalence between 15% to less than 20%.&#10;&#10;States that had an obesity prevalence between 20% to less than 25% are: Colorado, District of Columbia, Hawaii, Massachusetts, Montana, New Jersey, New York, Utah, Vermont, and Wyoming.&#10;&#10;States that had an obesity prevalence between 25% to less than 30% are: Alaska, Arizona, California, Connecticut, Delaware, Florida, Georgia, Idaho, Illinois, Kansas, Maine, Maryland, Minnesota, Missouri, Nebraska, Nevada, New Hampshire, New Mexico, North Carolina, North Dakota, Oregon, Pennsylvania, Rhode Island, South Dakota, Texas, Virginia, Washington, and Wisconsin.&#10;&#10;States that had an obesity prevalence between 30% to less than 35% are: Alabama, Arkansas, Indiana, Iowa, Kentucky, Louisiana, Michigan, Mississippi, Ohio, Oklahoma, South Carolina, Tennessee, and West Virginia.&#10;&#10;No state had an obesity prevalence equal to or greater than 35%."/>
          <p:cNvGrpSpPr/>
          <p:nvPr/>
        </p:nvGrpSpPr>
        <p:grpSpPr>
          <a:xfrm>
            <a:off x="1027289" y="1723371"/>
            <a:ext cx="6169378" cy="3975946"/>
            <a:chOff x="1155700" y="1709738"/>
            <a:chExt cx="6940550" cy="3567112"/>
          </a:xfrm>
        </p:grpSpPr>
        <p:sp>
          <p:nvSpPr>
            <p:cNvPr id="62465" name="Freeform 2"/>
            <p:cNvSpPr>
              <a:spLocks/>
            </p:cNvSpPr>
            <p:nvPr/>
          </p:nvSpPr>
          <p:spPr bwMode="auto">
            <a:xfrm>
              <a:off x="7697788" y="1877998"/>
              <a:ext cx="398462" cy="611187"/>
            </a:xfrm>
            <a:custGeom>
              <a:avLst/>
              <a:gdLst>
                <a:gd name="T0" fmla="*/ 10 w 49"/>
                <a:gd name="T1" fmla="*/ 71 h 79"/>
                <a:gd name="T2" fmla="*/ 10 w 49"/>
                <a:gd name="T3" fmla="*/ 73 h 79"/>
                <a:gd name="T4" fmla="*/ 12 w 49"/>
                <a:gd name="T5" fmla="*/ 75 h 79"/>
                <a:gd name="T6" fmla="*/ 13 w 49"/>
                <a:gd name="T7" fmla="*/ 76 h 79"/>
                <a:gd name="T8" fmla="*/ 14 w 49"/>
                <a:gd name="T9" fmla="*/ 79 h 79"/>
                <a:gd name="T10" fmla="*/ 15 w 49"/>
                <a:gd name="T11" fmla="*/ 77 h 79"/>
                <a:gd name="T12" fmla="*/ 16 w 49"/>
                <a:gd name="T13" fmla="*/ 73 h 79"/>
                <a:gd name="T14" fmla="*/ 18 w 49"/>
                <a:gd name="T15" fmla="*/ 68 h 79"/>
                <a:gd name="T16" fmla="*/ 18 w 49"/>
                <a:gd name="T17" fmla="*/ 67 h 79"/>
                <a:gd name="T18" fmla="*/ 20 w 49"/>
                <a:gd name="T19" fmla="*/ 63 h 79"/>
                <a:gd name="T20" fmla="*/ 21 w 49"/>
                <a:gd name="T21" fmla="*/ 64 h 79"/>
                <a:gd name="T22" fmla="*/ 22 w 49"/>
                <a:gd name="T23" fmla="*/ 64 h 79"/>
                <a:gd name="T24" fmla="*/ 22 w 49"/>
                <a:gd name="T25" fmla="*/ 62 h 79"/>
                <a:gd name="T26" fmla="*/ 26 w 49"/>
                <a:gd name="T27" fmla="*/ 61 h 79"/>
                <a:gd name="T28" fmla="*/ 26 w 49"/>
                <a:gd name="T29" fmla="*/ 59 h 79"/>
                <a:gd name="T30" fmla="*/ 28 w 49"/>
                <a:gd name="T31" fmla="*/ 58 h 79"/>
                <a:gd name="T32" fmla="*/ 29 w 49"/>
                <a:gd name="T33" fmla="*/ 56 h 79"/>
                <a:gd name="T34" fmla="*/ 31 w 49"/>
                <a:gd name="T35" fmla="*/ 52 h 79"/>
                <a:gd name="T36" fmla="*/ 31 w 49"/>
                <a:gd name="T37" fmla="*/ 51 h 79"/>
                <a:gd name="T38" fmla="*/ 34 w 49"/>
                <a:gd name="T39" fmla="*/ 51 h 79"/>
                <a:gd name="T40" fmla="*/ 35 w 49"/>
                <a:gd name="T41" fmla="*/ 49 h 79"/>
                <a:gd name="T42" fmla="*/ 37 w 49"/>
                <a:gd name="T43" fmla="*/ 47 h 79"/>
                <a:gd name="T44" fmla="*/ 40 w 49"/>
                <a:gd name="T45" fmla="*/ 48 h 79"/>
                <a:gd name="T46" fmla="*/ 43 w 49"/>
                <a:gd name="T47" fmla="*/ 44 h 79"/>
                <a:gd name="T48" fmla="*/ 46 w 49"/>
                <a:gd name="T49" fmla="*/ 41 h 79"/>
                <a:gd name="T50" fmla="*/ 48 w 49"/>
                <a:gd name="T51" fmla="*/ 40 h 79"/>
                <a:gd name="T52" fmla="*/ 49 w 49"/>
                <a:gd name="T53" fmla="*/ 38 h 79"/>
                <a:gd name="T54" fmla="*/ 48 w 49"/>
                <a:gd name="T55" fmla="*/ 37 h 79"/>
                <a:gd name="T56" fmla="*/ 47 w 49"/>
                <a:gd name="T57" fmla="*/ 36 h 79"/>
                <a:gd name="T58" fmla="*/ 48 w 49"/>
                <a:gd name="T59" fmla="*/ 35 h 79"/>
                <a:gd name="T60" fmla="*/ 47 w 49"/>
                <a:gd name="T61" fmla="*/ 32 h 79"/>
                <a:gd name="T62" fmla="*/ 45 w 49"/>
                <a:gd name="T63" fmla="*/ 31 h 79"/>
                <a:gd name="T64" fmla="*/ 43 w 49"/>
                <a:gd name="T65" fmla="*/ 32 h 79"/>
                <a:gd name="T66" fmla="*/ 41 w 49"/>
                <a:gd name="T67" fmla="*/ 28 h 79"/>
                <a:gd name="T68" fmla="*/ 41 w 49"/>
                <a:gd name="T69" fmla="*/ 26 h 79"/>
                <a:gd name="T70" fmla="*/ 40 w 49"/>
                <a:gd name="T71" fmla="*/ 26 h 79"/>
                <a:gd name="T72" fmla="*/ 38 w 49"/>
                <a:gd name="T73" fmla="*/ 26 h 79"/>
                <a:gd name="T74" fmla="*/ 36 w 49"/>
                <a:gd name="T75" fmla="*/ 25 h 79"/>
                <a:gd name="T76" fmla="*/ 35 w 49"/>
                <a:gd name="T77" fmla="*/ 22 h 79"/>
                <a:gd name="T78" fmla="*/ 24 w 49"/>
                <a:gd name="T79" fmla="*/ 0 h 79"/>
                <a:gd name="T80" fmla="*/ 22 w 49"/>
                <a:gd name="T81" fmla="*/ 0 h 79"/>
                <a:gd name="T82" fmla="*/ 21 w 49"/>
                <a:gd name="T83" fmla="*/ 2 h 79"/>
                <a:gd name="T84" fmla="*/ 18 w 49"/>
                <a:gd name="T85" fmla="*/ 2 h 79"/>
                <a:gd name="T86" fmla="*/ 15 w 49"/>
                <a:gd name="T87" fmla="*/ 5 h 79"/>
                <a:gd name="T88" fmla="*/ 14 w 49"/>
                <a:gd name="T89" fmla="*/ 2 h 79"/>
                <a:gd name="T90" fmla="*/ 13 w 49"/>
                <a:gd name="T91" fmla="*/ 1 h 79"/>
                <a:gd name="T92" fmla="*/ 6 w 49"/>
                <a:gd name="T93" fmla="*/ 16 h 79"/>
                <a:gd name="T94" fmla="*/ 7 w 49"/>
                <a:gd name="T95" fmla="*/ 19 h 79"/>
                <a:gd name="T96" fmla="*/ 7 w 49"/>
                <a:gd name="T97" fmla="*/ 22 h 79"/>
                <a:gd name="T98" fmla="*/ 5 w 49"/>
                <a:gd name="T99" fmla="*/ 24 h 79"/>
                <a:gd name="T100" fmla="*/ 6 w 49"/>
                <a:gd name="T101" fmla="*/ 32 h 79"/>
                <a:gd name="T102" fmla="*/ 4 w 49"/>
                <a:gd name="T103" fmla="*/ 36 h 79"/>
                <a:gd name="T104" fmla="*/ 4 w 49"/>
                <a:gd name="T105" fmla="*/ 39 h 79"/>
                <a:gd name="T106" fmla="*/ 3 w 49"/>
                <a:gd name="T107" fmla="*/ 40 h 79"/>
                <a:gd name="T108" fmla="*/ 3 w 49"/>
                <a:gd name="T109" fmla="*/ 42 h 79"/>
                <a:gd name="T110" fmla="*/ 1 w 49"/>
                <a:gd name="T111" fmla="*/ 41 h 79"/>
                <a:gd name="T112" fmla="*/ 0 w 49"/>
                <a:gd name="T113" fmla="*/ 42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66" name="Freeform 3"/>
            <p:cNvSpPr>
              <a:spLocks/>
            </p:cNvSpPr>
            <p:nvPr/>
          </p:nvSpPr>
          <p:spPr bwMode="auto">
            <a:xfrm>
              <a:off x="2636838" y="1709738"/>
              <a:ext cx="730250" cy="511175"/>
            </a:xfrm>
            <a:custGeom>
              <a:avLst/>
              <a:gdLst>
                <a:gd name="T0" fmla="*/ 1 w 90"/>
                <a:gd name="T1" fmla="*/ 40 h 66"/>
                <a:gd name="T2" fmla="*/ 0 w 90"/>
                <a:gd name="T3" fmla="*/ 40 h 66"/>
                <a:gd name="T4" fmla="*/ 1 w 90"/>
                <a:gd name="T5" fmla="*/ 37 h 66"/>
                <a:gd name="T6" fmla="*/ 1 w 90"/>
                <a:gd name="T7" fmla="*/ 35 h 66"/>
                <a:gd name="T8" fmla="*/ 1 w 90"/>
                <a:gd name="T9" fmla="*/ 35 h 66"/>
                <a:gd name="T10" fmla="*/ 2 w 90"/>
                <a:gd name="T11" fmla="*/ 36 h 66"/>
                <a:gd name="T12" fmla="*/ 1 w 90"/>
                <a:gd name="T13" fmla="*/ 37 h 66"/>
                <a:gd name="T14" fmla="*/ 3 w 90"/>
                <a:gd name="T15" fmla="*/ 36 h 66"/>
                <a:gd name="T16" fmla="*/ 3 w 90"/>
                <a:gd name="T17" fmla="*/ 35 h 66"/>
                <a:gd name="T18" fmla="*/ 3 w 90"/>
                <a:gd name="T19" fmla="*/ 33 h 66"/>
                <a:gd name="T20" fmla="*/ 2 w 90"/>
                <a:gd name="T21" fmla="*/ 30 h 66"/>
                <a:gd name="T22" fmla="*/ 3 w 90"/>
                <a:gd name="T23" fmla="*/ 30 h 66"/>
                <a:gd name="T24" fmla="*/ 5 w 90"/>
                <a:gd name="T25" fmla="*/ 29 h 66"/>
                <a:gd name="T26" fmla="*/ 4 w 90"/>
                <a:gd name="T27" fmla="*/ 28 h 66"/>
                <a:gd name="T28" fmla="*/ 3 w 90"/>
                <a:gd name="T29" fmla="*/ 29 h 66"/>
                <a:gd name="T30" fmla="*/ 3 w 90"/>
                <a:gd name="T31" fmla="*/ 25 h 66"/>
                <a:gd name="T32" fmla="*/ 3 w 90"/>
                <a:gd name="T33" fmla="*/ 22 h 66"/>
                <a:gd name="T34" fmla="*/ 3 w 90"/>
                <a:gd name="T35" fmla="*/ 17 h 66"/>
                <a:gd name="T36" fmla="*/ 2 w 90"/>
                <a:gd name="T37" fmla="*/ 11 h 66"/>
                <a:gd name="T38" fmla="*/ 2 w 90"/>
                <a:gd name="T39" fmla="*/ 6 h 66"/>
                <a:gd name="T40" fmla="*/ 11 w 90"/>
                <a:gd name="T41" fmla="*/ 9 h 66"/>
                <a:gd name="T42" fmla="*/ 19 w 90"/>
                <a:gd name="T43" fmla="*/ 13 h 66"/>
                <a:gd name="T44" fmla="*/ 23 w 90"/>
                <a:gd name="T45" fmla="*/ 14 h 66"/>
                <a:gd name="T46" fmla="*/ 24 w 90"/>
                <a:gd name="T47" fmla="*/ 15 h 66"/>
                <a:gd name="T48" fmla="*/ 24 w 90"/>
                <a:gd name="T49" fmla="*/ 20 h 66"/>
                <a:gd name="T50" fmla="*/ 22 w 90"/>
                <a:gd name="T51" fmla="*/ 23 h 66"/>
                <a:gd name="T52" fmla="*/ 22 w 90"/>
                <a:gd name="T53" fmla="*/ 25 h 66"/>
                <a:gd name="T54" fmla="*/ 22 w 90"/>
                <a:gd name="T55" fmla="*/ 27 h 66"/>
                <a:gd name="T56" fmla="*/ 23 w 90"/>
                <a:gd name="T57" fmla="*/ 28 h 66"/>
                <a:gd name="T58" fmla="*/ 25 w 90"/>
                <a:gd name="T59" fmla="*/ 24 h 66"/>
                <a:gd name="T60" fmla="*/ 27 w 90"/>
                <a:gd name="T61" fmla="*/ 21 h 66"/>
                <a:gd name="T62" fmla="*/ 29 w 90"/>
                <a:gd name="T63" fmla="*/ 18 h 66"/>
                <a:gd name="T64" fmla="*/ 26 w 90"/>
                <a:gd name="T65" fmla="*/ 10 h 66"/>
                <a:gd name="T66" fmla="*/ 27 w 90"/>
                <a:gd name="T67" fmla="*/ 9 h 66"/>
                <a:gd name="T68" fmla="*/ 29 w 90"/>
                <a:gd name="T69" fmla="*/ 7 h 66"/>
                <a:gd name="T70" fmla="*/ 27 w 90"/>
                <a:gd name="T71" fmla="*/ 5 h 66"/>
                <a:gd name="T72" fmla="*/ 27 w 90"/>
                <a:gd name="T73" fmla="*/ 0 h 66"/>
                <a:gd name="T74" fmla="*/ 62 w 90"/>
                <a:gd name="T75" fmla="*/ 9 h 66"/>
                <a:gd name="T76" fmla="*/ 90 w 90"/>
                <a:gd name="T77" fmla="*/ 16 h 66"/>
                <a:gd name="T78" fmla="*/ 80 w 90"/>
                <a:gd name="T79" fmla="*/ 59 h 66"/>
                <a:gd name="T80" fmla="*/ 80 w 90"/>
                <a:gd name="T81" fmla="*/ 60 h 66"/>
                <a:gd name="T82" fmla="*/ 80 w 90"/>
                <a:gd name="T83" fmla="*/ 61 h 66"/>
                <a:gd name="T84" fmla="*/ 81 w 90"/>
                <a:gd name="T85" fmla="*/ 63 h 66"/>
                <a:gd name="T86" fmla="*/ 80 w 90"/>
                <a:gd name="T87" fmla="*/ 64 h 66"/>
                <a:gd name="T88" fmla="*/ 80 w 90"/>
                <a:gd name="T89" fmla="*/ 66 h 66"/>
                <a:gd name="T90" fmla="*/ 55 w 90"/>
                <a:gd name="T91" fmla="*/ 61 h 66"/>
                <a:gd name="T92" fmla="*/ 52 w 90"/>
                <a:gd name="T93" fmla="*/ 61 h 66"/>
                <a:gd name="T94" fmla="*/ 50 w 90"/>
                <a:gd name="T95" fmla="*/ 60 h 66"/>
                <a:gd name="T96" fmla="*/ 47 w 90"/>
                <a:gd name="T97" fmla="*/ 61 h 66"/>
                <a:gd name="T98" fmla="*/ 44 w 90"/>
                <a:gd name="T99" fmla="*/ 60 h 66"/>
                <a:gd name="T100" fmla="*/ 41 w 90"/>
                <a:gd name="T101" fmla="*/ 61 h 66"/>
                <a:gd name="T102" fmla="*/ 37 w 90"/>
                <a:gd name="T103" fmla="*/ 60 h 66"/>
                <a:gd name="T104" fmla="*/ 30 w 90"/>
                <a:gd name="T105" fmla="*/ 60 h 66"/>
                <a:gd name="T106" fmla="*/ 24 w 90"/>
                <a:gd name="T107" fmla="*/ 58 h 66"/>
                <a:gd name="T108" fmla="*/ 19 w 90"/>
                <a:gd name="T109" fmla="*/ 58 h 66"/>
                <a:gd name="T110" fmla="*/ 12 w 90"/>
                <a:gd name="T111" fmla="*/ 56 h 66"/>
                <a:gd name="T112" fmla="*/ 11 w 90"/>
                <a:gd name="T113" fmla="*/ 50 h 66"/>
                <a:gd name="T114" fmla="*/ 11 w 90"/>
                <a:gd name="T115" fmla="*/ 47 h 66"/>
                <a:gd name="T116" fmla="*/ 7 w 90"/>
                <a:gd name="T117" fmla="*/ 44 h 66"/>
                <a:gd name="T118" fmla="*/ 6 w 90"/>
                <a:gd name="T119" fmla="*/ 43 h 66"/>
                <a:gd name="T120" fmla="*/ 3 w 90"/>
                <a:gd name="T121" fmla="*/ 42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67" name="Freeform 4"/>
            <p:cNvSpPr>
              <a:spLocks/>
            </p:cNvSpPr>
            <p:nvPr/>
          </p:nvSpPr>
          <p:spPr bwMode="auto">
            <a:xfrm>
              <a:off x="3157538" y="1814485"/>
              <a:ext cx="658812" cy="1041428"/>
            </a:xfrm>
            <a:custGeom>
              <a:avLst/>
              <a:gdLst>
                <a:gd name="T0" fmla="*/ 7 w 81"/>
                <a:gd name="T1" fmla="*/ 86 h 130"/>
                <a:gd name="T2" fmla="*/ 8 w 81"/>
                <a:gd name="T3" fmla="*/ 82 h 130"/>
                <a:gd name="T4" fmla="*/ 9 w 81"/>
                <a:gd name="T5" fmla="*/ 81 h 130"/>
                <a:gd name="T6" fmla="*/ 9 w 81"/>
                <a:gd name="T7" fmla="*/ 79 h 130"/>
                <a:gd name="T8" fmla="*/ 6 w 81"/>
                <a:gd name="T9" fmla="*/ 77 h 130"/>
                <a:gd name="T10" fmla="*/ 10 w 81"/>
                <a:gd name="T11" fmla="*/ 70 h 130"/>
                <a:gd name="T12" fmla="*/ 13 w 81"/>
                <a:gd name="T13" fmla="*/ 68 h 130"/>
                <a:gd name="T14" fmla="*/ 14 w 81"/>
                <a:gd name="T15" fmla="*/ 66 h 130"/>
                <a:gd name="T16" fmla="*/ 20 w 81"/>
                <a:gd name="T17" fmla="*/ 54 h 130"/>
                <a:gd name="T18" fmla="*/ 17 w 81"/>
                <a:gd name="T19" fmla="*/ 53 h 130"/>
                <a:gd name="T20" fmla="*/ 16 w 81"/>
                <a:gd name="T21" fmla="*/ 50 h 130"/>
                <a:gd name="T22" fmla="*/ 16 w 81"/>
                <a:gd name="T23" fmla="*/ 47 h 130"/>
                <a:gd name="T24" fmla="*/ 16 w 81"/>
                <a:gd name="T25" fmla="*/ 45 h 130"/>
                <a:gd name="T26" fmla="*/ 16 w 81"/>
                <a:gd name="T27" fmla="*/ 43 h 130"/>
                <a:gd name="T28" fmla="*/ 26 w 81"/>
                <a:gd name="T29" fmla="*/ 0 h 130"/>
                <a:gd name="T30" fmla="*/ 34 w 81"/>
                <a:gd name="T31" fmla="*/ 19 h 130"/>
                <a:gd name="T32" fmla="*/ 36 w 81"/>
                <a:gd name="T33" fmla="*/ 26 h 130"/>
                <a:gd name="T34" fmla="*/ 35 w 81"/>
                <a:gd name="T35" fmla="*/ 29 h 130"/>
                <a:gd name="T36" fmla="*/ 37 w 81"/>
                <a:gd name="T37" fmla="*/ 31 h 130"/>
                <a:gd name="T38" fmla="*/ 42 w 81"/>
                <a:gd name="T39" fmla="*/ 39 h 130"/>
                <a:gd name="T40" fmla="*/ 43 w 81"/>
                <a:gd name="T41" fmla="*/ 43 h 130"/>
                <a:gd name="T42" fmla="*/ 45 w 81"/>
                <a:gd name="T43" fmla="*/ 45 h 130"/>
                <a:gd name="T44" fmla="*/ 49 w 81"/>
                <a:gd name="T45" fmla="*/ 46 h 130"/>
                <a:gd name="T46" fmla="*/ 46 w 81"/>
                <a:gd name="T47" fmla="*/ 52 h 130"/>
                <a:gd name="T48" fmla="*/ 45 w 81"/>
                <a:gd name="T49" fmla="*/ 56 h 130"/>
                <a:gd name="T50" fmla="*/ 45 w 81"/>
                <a:gd name="T51" fmla="*/ 57 h 130"/>
                <a:gd name="T52" fmla="*/ 43 w 81"/>
                <a:gd name="T53" fmla="*/ 60 h 130"/>
                <a:gd name="T54" fmla="*/ 43 w 81"/>
                <a:gd name="T55" fmla="*/ 62 h 130"/>
                <a:gd name="T56" fmla="*/ 46 w 81"/>
                <a:gd name="T57" fmla="*/ 65 h 130"/>
                <a:gd name="T58" fmla="*/ 50 w 81"/>
                <a:gd name="T59" fmla="*/ 61 h 130"/>
                <a:gd name="T60" fmla="*/ 51 w 81"/>
                <a:gd name="T61" fmla="*/ 63 h 130"/>
                <a:gd name="T62" fmla="*/ 52 w 81"/>
                <a:gd name="T63" fmla="*/ 64 h 130"/>
                <a:gd name="T64" fmla="*/ 52 w 81"/>
                <a:gd name="T65" fmla="*/ 69 h 130"/>
                <a:gd name="T66" fmla="*/ 54 w 81"/>
                <a:gd name="T67" fmla="*/ 74 h 130"/>
                <a:gd name="T68" fmla="*/ 53 w 81"/>
                <a:gd name="T69" fmla="*/ 76 h 130"/>
                <a:gd name="T70" fmla="*/ 56 w 81"/>
                <a:gd name="T71" fmla="*/ 78 h 130"/>
                <a:gd name="T72" fmla="*/ 57 w 81"/>
                <a:gd name="T73" fmla="*/ 81 h 130"/>
                <a:gd name="T74" fmla="*/ 57 w 81"/>
                <a:gd name="T75" fmla="*/ 84 h 130"/>
                <a:gd name="T76" fmla="*/ 59 w 81"/>
                <a:gd name="T77" fmla="*/ 87 h 130"/>
                <a:gd name="T78" fmla="*/ 61 w 81"/>
                <a:gd name="T79" fmla="*/ 84 h 130"/>
                <a:gd name="T80" fmla="*/ 65 w 81"/>
                <a:gd name="T81" fmla="*/ 86 h 130"/>
                <a:gd name="T82" fmla="*/ 67 w 81"/>
                <a:gd name="T83" fmla="*/ 84 h 130"/>
                <a:gd name="T84" fmla="*/ 71 w 81"/>
                <a:gd name="T85" fmla="*/ 85 h 130"/>
                <a:gd name="T86" fmla="*/ 73 w 81"/>
                <a:gd name="T87" fmla="*/ 86 h 130"/>
                <a:gd name="T88" fmla="*/ 76 w 81"/>
                <a:gd name="T89" fmla="*/ 84 h 130"/>
                <a:gd name="T90" fmla="*/ 79 w 81"/>
                <a:gd name="T91" fmla="*/ 85 h 130"/>
                <a:gd name="T92" fmla="*/ 81 w 81"/>
                <a:gd name="T93" fmla="*/ 88 h 130"/>
                <a:gd name="T94" fmla="*/ 74 w 81"/>
                <a:gd name="T95" fmla="*/ 130 h 130"/>
                <a:gd name="T96" fmla="*/ 0 w 81"/>
                <a:gd name="T97" fmla="*/ 11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68" name="Freeform 5"/>
            <p:cNvSpPr>
              <a:spLocks/>
            </p:cNvSpPr>
            <p:nvPr/>
          </p:nvSpPr>
          <p:spPr bwMode="auto">
            <a:xfrm>
              <a:off x="3435350" y="1857375"/>
              <a:ext cx="1120775" cy="673100"/>
            </a:xfrm>
            <a:custGeom>
              <a:avLst/>
              <a:gdLst>
                <a:gd name="T0" fmla="*/ 48 w 138"/>
                <a:gd name="T1" fmla="*/ 77 h 87"/>
                <a:gd name="T2" fmla="*/ 45 w 138"/>
                <a:gd name="T3" fmla="*/ 84 h 87"/>
                <a:gd name="T4" fmla="*/ 43 w 138"/>
                <a:gd name="T5" fmla="*/ 80 h 87"/>
                <a:gd name="T6" fmla="*/ 42 w 138"/>
                <a:gd name="T7" fmla="*/ 83 h 87"/>
                <a:gd name="T8" fmla="*/ 38 w 138"/>
                <a:gd name="T9" fmla="*/ 83 h 87"/>
                <a:gd name="T10" fmla="*/ 33 w 138"/>
                <a:gd name="T11" fmla="*/ 82 h 87"/>
                <a:gd name="T12" fmla="*/ 32 w 138"/>
                <a:gd name="T13" fmla="*/ 82 h 87"/>
                <a:gd name="T14" fmla="*/ 29 w 138"/>
                <a:gd name="T15" fmla="*/ 82 h 87"/>
                <a:gd name="T16" fmla="*/ 26 w 138"/>
                <a:gd name="T17" fmla="*/ 82 h 87"/>
                <a:gd name="T18" fmla="*/ 24 w 138"/>
                <a:gd name="T19" fmla="*/ 83 h 87"/>
                <a:gd name="T20" fmla="*/ 23 w 138"/>
                <a:gd name="T21" fmla="*/ 80 h 87"/>
                <a:gd name="T22" fmla="*/ 23 w 138"/>
                <a:gd name="T23" fmla="*/ 77 h 87"/>
                <a:gd name="T24" fmla="*/ 20 w 138"/>
                <a:gd name="T25" fmla="*/ 75 h 87"/>
                <a:gd name="T26" fmla="*/ 20 w 138"/>
                <a:gd name="T27" fmla="*/ 72 h 87"/>
                <a:gd name="T28" fmla="*/ 18 w 138"/>
                <a:gd name="T29" fmla="*/ 69 h 87"/>
                <a:gd name="T30" fmla="*/ 18 w 138"/>
                <a:gd name="T31" fmla="*/ 63 h 87"/>
                <a:gd name="T32" fmla="*/ 17 w 138"/>
                <a:gd name="T33" fmla="*/ 60 h 87"/>
                <a:gd name="T34" fmla="*/ 16 w 138"/>
                <a:gd name="T35" fmla="*/ 59 h 87"/>
                <a:gd name="T36" fmla="*/ 15 w 138"/>
                <a:gd name="T37" fmla="*/ 59 h 87"/>
                <a:gd name="T38" fmla="*/ 11 w 138"/>
                <a:gd name="T39" fmla="*/ 62 h 87"/>
                <a:gd name="T40" fmla="*/ 9 w 138"/>
                <a:gd name="T41" fmla="*/ 58 h 87"/>
                <a:gd name="T42" fmla="*/ 9 w 138"/>
                <a:gd name="T43" fmla="*/ 56 h 87"/>
                <a:gd name="T44" fmla="*/ 11 w 138"/>
                <a:gd name="T45" fmla="*/ 53 h 87"/>
                <a:gd name="T46" fmla="*/ 11 w 138"/>
                <a:gd name="T47" fmla="*/ 50 h 87"/>
                <a:gd name="T48" fmla="*/ 12 w 138"/>
                <a:gd name="T49" fmla="*/ 48 h 87"/>
                <a:gd name="T50" fmla="*/ 14 w 138"/>
                <a:gd name="T51" fmla="*/ 42 h 87"/>
                <a:gd name="T52" fmla="*/ 11 w 138"/>
                <a:gd name="T53" fmla="*/ 40 h 87"/>
                <a:gd name="T54" fmla="*/ 8 w 138"/>
                <a:gd name="T55" fmla="*/ 38 h 87"/>
                <a:gd name="T56" fmla="*/ 6 w 138"/>
                <a:gd name="T57" fmla="*/ 31 h 87"/>
                <a:gd name="T58" fmla="*/ 2 w 138"/>
                <a:gd name="T59" fmla="*/ 27 h 87"/>
                <a:gd name="T60" fmla="*/ 2 w 138"/>
                <a:gd name="T61" fmla="*/ 25 h 87"/>
                <a:gd name="T62" fmla="*/ 2 w 138"/>
                <a:gd name="T63" fmla="*/ 20 h 87"/>
                <a:gd name="T64" fmla="*/ 3 w 138"/>
                <a:gd name="T65" fmla="*/ 0 h 87"/>
                <a:gd name="T66" fmla="*/ 49 w 138"/>
                <a:gd name="T67" fmla="*/ 8 h 87"/>
                <a:gd name="T68" fmla="*/ 138 w 138"/>
                <a:gd name="T69" fmla="*/ 19 h 87"/>
                <a:gd name="T70" fmla="*/ 132 w 138"/>
                <a:gd name="T71" fmla="*/ 8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E8FECE"/>
            </a:solidFill>
            <a:ln w="12700" cmpd="sng">
              <a:solidFill>
                <a:schemeClr val="tx1"/>
              </a:solidFill>
              <a:prstDash val="solid"/>
              <a:round/>
              <a:headEnd/>
              <a:tailEnd/>
            </a:ln>
          </p:spPr>
          <p:txBody>
            <a:bodyPr/>
            <a:lstStyle/>
            <a:p>
              <a:endParaRPr lang="en-US">
                <a:solidFill>
                  <a:srgbClr val="E1FEBE"/>
                </a:solidFill>
              </a:endParaRPr>
            </a:p>
          </p:txBody>
        </p:sp>
        <p:sp>
          <p:nvSpPr>
            <p:cNvPr id="62469" name="Freeform 6"/>
            <p:cNvSpPr>
              <a:spLocks/>
            </p:cNvSpPr>
            <p:nvPr/>
          </p:nvSpPr>
          <p:spPr bwMode="auto">
            <a:xfrm>
              <a:off x="4514850" y="2003425"/>
              <a:ext cx="723900" cy="427038"/>
            </a:xfrm>
            <a:custGeom>
              <a:avLst/>
              <a:gdLst>
                <a:gd name="T0" fmla="*/ 0 w 89"/>
                <a:gd name="T1" fmla="*/ 51 h 55"/>
                <a:gd name="T2" fmla="*/ 5 w 89"/>
                <a:gd name="T3" fmla="*/ 0 h 55"/>
                <a:gd name="T4" fmla="*/ 44 w 89"/>
                <a:gd name="T5" fmla="*/ 3 h 55"/>
                <a:gd name="T6" fmla="*/ 82 w 89"/>
                <a:gd name="T7" fmla="*/ 4 h 55"/>
                <a:gd name="T8" fmla="*/ 82 w 89"/>
                <a:gd name="T9" fmla="*/ 5 h 55"/>
                <a:gd name="T10" fmla="*/ 83 w 89"/>
                <a:gd name="T11" fmla="*/ 9 h 55"/>
                <a:gd name="T12" fmla="*/ 83 w 89"/>
                <a:gd name="T13" fmla="*/ 10 h 55"/>
                <a:gd name="T14" fmla="*/ 82 w 89"/>
                <a:gd name="T15" fmla="*/ 13 h 55"/>
                <a:gd name="T16" fmla="*/ 82 w 89"/>
                <a:gd name="T17" fmla="*/ 18 h 55"/>
                <a:gd name="T18" fmla="*/ 84 w 89"/>
                <a:gd name="T19" fmla="*/ 23 h 55"/>
                <a:gd name="T20" fmla="*/ 85 w 89"/>
                <a:gd name="T21" fmla="*/ 25 h 55"/>
                <a:gd name="T22" fmla="*/ 86 w 89"/>
                <a:gd name="T23" fmla="*/ 30 h 55"/>
                <a:gd name="T24" fmla="*/ 86 w 89"/>
                <a:gd name="T25" fmla="*/ 38 h 55"/>
                <a:gd name="T26" fmla="*/ 87 w 89"/>
                <a:gd name="T27" fmla="*/ 40 h 55"/>
                <a:gd name="T28" fmla="*/ 87 w 89"/>
                <a:gd name="T29" fmla="*/ 43 h 55"/>
                <a:gd name="T30" fmla="*/ 87 w 89"/>
                <a:gd name="T31" fmla="*/ 44 h 55"/>
                <a:gd name="T32" fmla="*/ 89 w 89"/>
                <a:gd name="T33" fmla="*/ 51 h 55"/>
                <a:gd name="T34" fmla="*/ 89 w 89"/>
                <a:gd name="T35" fmla="*/ 53 h 55"/>
                <a:gd name="T36" fmla="*/ 89 w 89"/>
                <a:gd name="T37" fmla="*/ 55 h 55"/>
                <a:gd name="T38" fmla="*/ 0 w 89"/>
                <a:gd name="T39" fmla="*/ 51 h 55"/>
                <a:gd name="T40" fmla="*/ 0 w 89"/>
                <a:gd name="T41" fmla="*/ 5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70" name="Freeform 7"/>
            <p:cNvSpPr>
              <a:spLocks/>
            </p:cNvSpPr>
            <p:nvPr/>
          </p:nvSpPr>
          <p:spPr bwMode="auto">
            <a:xfrm>
              <a:off x="4483100" y="2398713"/>
              <a:ext cx="766763" cy="495300"/>
            </a:xfrm>
            <a:custGeom>
              <a:avLst/>
              <a:gdLst>
                <a:gd name="T0" fmla="*/ 0 w 94"/>
                <a:gd name="T1" fmla="*/ 51 h 64"/>
                <a:gd name="T2" fmla="*/ 3 w 94"/>
                <a:gd name="T3" fmla="*/ 17 h 64"/>
                <a:gd name="T4" fmla="*/ 4 w 94"/>
                <a:gd name="T5" fmla="*/ 0 h 64"/>
                <a:gd name="T6" fmla="*/ 93 w 94"/>
                <a:gd name="T7" fmla="*/ 4 h 64"/>
                <a:gd name="T8" fmla="*/ 93 w 94"/>
                <a:gd name="T9" fmla="*/ 6 h 64"/>
                <a:gd name="T10" fmla="*/ 92 w 94"/>
                <a:gd name="T11" fmla="*/ 7 h 64"/>
                <a:gd name="T12" fmla="*/ 90 w 94"/>
                <a:gd name="T13" fmla="*/ 10 h 64"/>
                <a:gd name="T14" fmla="*/ 90 w 94"/>
                <a:gd name="T15" fmla="*/ 11 h 64"/>
                <a:gd name="T16" fmla="*/ 94 w 94"/>
                <a:gd name="T17" fmla="*/ 15 h 64"/>
                <a:gd name="T18" fmla="*/ 94 w 94"/>
                <a:gd name="T19" fmla="*/ 46 h 64"/>
                <a:gd name="T20" fmla="*/ 94 w 94"/>
                <a:gd name="T21" fmla="*/ 46 h 64"/>
                <a:gd name="T22" fmla="*/ 92 w 94"/>
                <a:gd name="T23" fmla="*/ 46 h 64"/>
                <a:gd name="T24" fmla="*/ 93 w 94"/>
                <a:gd name="T25" fmla="*/ 47 h 64"/>
                <a:gd name="T26" fmla="*/ 94 w 94"/>
                <a:gd name="T27" fmla="*/ 48 h 64"/>
                <a:gd name="T28" fmla="*/ 93 w 94"/>
                <a:gd name="T29" fmla="*/ 50 h 64"/>
                <a:gd name="T30" fmla="*/ 94 w 94"/>
                <a:gd name="T31" fmla="*/ 51 h 64"/>
                <a:gd name="T32" fmla="*/ 94 w 94"/>
                <a:gd name="T33" fmla="*/ 54 h 64"/>
                <a:gd name="T34" fmla="*/ 93 w 94"/>
                <a:gd name="T35" fmla="*/ 54 h 64"/>
                <a:gd name="T36" fmla="*/ 94 w 94"/>
                <a:gd name="T37" fmla="*/ 56 h 64"/>
                <a:gd name="T38" fmla="*/ 92 w 94"/>
                <a:gd name="T39" fmla="*/ 59 h 64"/>
                <a:gd name="T40" fmla="*/ 94 w 94"/>
                <a:gd name="T41" fmla="*/ 62 h 64"/>
                <a:gd name="T42" fmla="*/ 94 w 94"/>
                <a:gd name="T43" fmla="*/ 64 h 64"/>
                <a:gd name="T44" fmla="*/ 94 w 94"/>
                <a:gd name="T45" fmla="*/ 64 h 64"/>
                <a:gd name="T46" fmla="*/ 91 w 94"/>
                <a:gd name="T47" fmla="*/ 62 h 64"/>
                <a:gd name="T48" fmla="*/ 86 w 94"/>
                <a:gd name="T49" fmla="*/ 59 h 64"/>
                <a:gd name="T50" fmla="*/ 84 w 94"/>
                <a:gd name="T51" fmla="*/ 58 h 64"/>
                <a:gd name="T52" fmla="*/ 82 w 94"/>
                <a:gd name="T53" fmla="*/ 58 h 64"/>
                <a:gd name="T54" fmla="*/ 80 w 94"/>
                <a:gd name="T55" fmla="*/ 60 h 64"/>
                <a:gd name="T56" fmla="*/ 79 w 94"/>
                <a:gd name="T57" fmla="*/ 60 h 64"/>
                <a:gd name="T58" fmla="*/ 77 w 94"/>
                <a:gd name="T59" fmla="*/ 60 h 64"/>
                <a:gd name="T60" fmla="*/ 76 w 94"/>
                <a:gd name="T61" fmla="*/ 57 h 64"/>
                <a:gd name="T62" fmla="*/ 75 w 94"/>
                <a:gd name="T63" fmla="*/ 56 h 64"/>
                <a:gd name="T64" fmla="*/ 73 w 94"/>
                <a:gd name="T65" fmla="*/ 57 h 64"/>
                <a:gd name="T66" fmla="*/ 71 w 94"/>
                <a:gd name="T67" fmla="*/ 57 h 64"/>
                <a:gd name="T68" fmla="*/ 69 w 94"/>
                <a:gd name="T69" fmla="*/ 54 h 64"/>
                <a:gd name="T70" fmla="*/ 0 w 94"/>
                <a:gd name="T71" fmla="*/ 51 h 64"/>
                <a:gd name="T72" fmla="*/ 0 w 94"/>
                <a:gd name="T73" fmla="*/ 5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71" name="Freeform 8"/>
            <p:cNvSpPr>
              <a:spLocks/>
            </p:cNvSpPr>
            <p:nvPr/>
          </p:nvSpPr>
          <p:spPr bwMode="auto">
            <a:xfrm>
              <a:off x="4637088" y="3203575"/>
              <a:ext cx="812800" cy="411163"/>
            </a:xfrm>
            <a:custGeom>
              <a:avLst/>
              <a:gdLst>
                <a:gd name="T0" fmla="*/ 3 w 100"/>
                <a:gd name="T1" fmla="*/ 0 h 53"/>
                <a:gd name="T2" fmla="*/ 89 w 100"/>
                <a:gd name="T3" fmla="*/ 2 h 53"/>
                <a:gd name="T4" fmla="*/ 95 w 100"/>
                <a:gd name="T5" fmla="*/ 6 h 53"/>
                <a:gd name="T6" fmla="*/ 93 w 100"/>
                <a:gd name="T7" fmla="*/ 8 h 53"/>
                <a:gd name="T8" fmla="*/ 93 w 100"/>
                <a:gd name="T9" fmla="*/ 10 h 53"/>
                <a:gd name="T10" fmla="*/ 94 w 100"/>
                <a:gd name="T11" fmla="*/ 12 h 53"/>
                <a:gd name="T12" fmla="*/ 95 w 100"/>
                <a:gd name="T13" fmla="*/ 12 h 53"/>
                <a:gd name="T14" fmla="*/ 96 w 100"/>
                <a:gd name="T15" fmla="*/ 15 h 53"/>
                <a:gd name="T16" fmla="*/ 97 w 100"/>
                <a:gd name="T17" fmla="*/ 16 h 53"/>
                <a:gd name="T18" fmla="*/ 99 w 100"/>
                <a:gd name="T19" fmla="*/ 16 h 53"/>
                <a:gd name="T20" fmla="*/ 99 w 100"/>
                <a:gd name="T21" fmla="*/ 17 h 53"/>
                <a:gd name="T22" fmla="*/ 100 w 100"/>
                <a:gd name="T23" fmla="*/ 53 h 53"/>
                <a:gd name="T24" fmla="*/ 0 w 100"/>
                <a:gd name="T25" fmla="*/ 51 h 53"/>
                <a:gd name="T26" fmla="*/ 3 w 100"/>
                <a:gd name="T27" fmla="*/ 0 h 53"/>
                <a:gd name="T28" fmla="*/ 3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72" name="Freeform 9"/>
            <p:cNvSpPr>
              <a:spLocks/>
            </p:cNvSpPr>
            <p:nvPr/>
          </p:nvSpPr>
          <p:spPr bwMode="auto">
            <a:xfrm>
              <a:off x="5232400" y="2740025"/>
              <a:ext cx="666750" cy="417513"/>
            </a:xfrm>
            <a:custGeom>
              <a:avLst/>
              <a:gdLst>
                <a:gd name="T0" fmla="*/ 66 w 82"/>
                <a:gd name="T1" fmla="*/ 0 h 54"/>
                <a:gd name="T2" fmla="*/ 68 w 82"/>
                <a:gd name="T3" fmla="*/ 4 h 54"/>
                <a:gd name="T4" fmla="*/ 67 w 82"/>
                <a:gd name="T5" fmla="*/ 6 h 54"/>
                <a:gd name="T6" fmla="*/ 69 w 82"/>
                <a:gd name="T7" fmla="*/ 13 h 54"/>
                <a:gd name="T8" fmla="*/ 74 w 82"/>
                <a:gd name="T9" fmla="*/ 16 h 54"/>
                <a:gd name="T10" fmla="*/ 75 w 82"/>
                <a:gd name="T11" fmla="*/ 18 h 54"/>
                <a:gd name="T12" fmla="*/ 78 w 82"/>
                <a:gd name="T13" fmla="*/ 21 h 54"/>
                <a:gd name="T14" fmla="*/ 82 w 82"/>
                <a:gd name="T15" fmla="*/ 26 h 54"/>
                <a:gd name="T16" fmla="*/ 80 w 82"/>
                <a:gd name="T17" fmla="*/ 29 h 54"/>
                <a:gd name="T18" fmla="*/ 80 w 82"/>
                <a:gd name="T19" fmla="*/ 31 h 54"/>
                <a:gd name="T20" fmla="*/ 75 w 82"/>
                <a:gd name="T21" fmla="*/ 34 h 54"/>
                <a:gd name="T22" fmla="*/ 72 w 82"/>
                <a:gd name="T23" fmla="*/ 35 h 54"/>
                <a:gd name="T24" fmla="*/ 70 w 82"/>
                <a:gd name="T25" fmla="*/ 38 h 54"/>
                <a:gd name="T26" fmla="*/ 72 w 82"/>
                <a:gd name="T27" fmla="*/ 41 h 54"/>
                <a:gd name="T28" fmla="*/ 72 w 82"/>
                <a:gd name="T29" fmla="*/ 44 h 54"/>
                <a:gd name="T30" fmla="*/ 68 w 82"/>
                <a:gd name="T31" fmla="*/ 50 h 54"/>
                <a:gd name="T32" fmla="*/ 67 w 82"/>
                <a:gd name="T33" fmla="*/ 53 h 54"/>
                <a:gd name="T34" fmla="*/ 63 w 82"/>
                <a:gd name="T35" fmla="*/ 50 h 54"/>
                <a:gd name="T36" fmla="*/ 11 w 82"/>
                <a:gd name="T37" fmla="*/ 51 h 54"/>
                <a:gd name="T38" fmla="*/ 11 w 82"/>
                <a:gd name="T39" fmla="*/ 48 h 54"/>
                <a:gd name="T40" fmla="*/ 9 w 82"/>
                <a:gd name="T41" fmla="*/ 45 h 54"/>
                <a:gd name="T42" fmla="*/ 10 w 82"/>
                <a:gd name="T43" fmla="*/ 42 h 54"/>
                <a:gd name="T44" fmla="*/ 8 w 82"/>
                <a:gd name="T45" fmla="*/ 39 h 54"/>
                <a:gd name="T46" fmla="*/ 8 w 82"/>
                <a:gd name="T47" fmla="*/ 36 h 54"/>
                <a:gd name="T48" fmla="*/ 6 w 82"/>
                <a:gd name="T49" fmla="*/ 33 h 54"/>
                <a:gd name="T50" fmla="*/ 5 w 82"/>
                <a:gd name="T51" fmla="*/ 31 h 54"/>
                <a:gd name="T52" fmla="*/ 3 w 82"/>
                <a:gd name="T53" fmla="*/ 26 h 54"/>
                <a:gd name="T54" fmla="*/ 4 w 82"/>
                <a:gd name="T55" fmla="*/ 23 h 54"/>
                <a:gd name="T56" fmla="*/ 2 w 82"/>
                <a:gd name="T57" fmla="*/ 20 h 54"/>
                <a:gd name="T58" fmla="*/ 2 w 82"/>
                <a:gd name="T59" fmla="*/ 18 h 54"/>
                <a:gd name="T60" fmla="*/ 2 w 82"/>
                <a:gd name="T61" fmla="*/ 12 h 54"/>
                <a:gd name="T62" fmla="*/ 2 w 82"/>
                <a:gd name="T63" fmla="*/ 10 h 54"/>
                <a:gd name="T64" fmla="*/ 1 w 82"/>
                <a:gd name="T65" fmla="*/ 6 h 54"/>
                <a:gd name="T66" fmla="*/ 1 w 82"/>
                <a:gd name="T67" fmla="*/ 3 h 54"/>
                <a:gd name="T68" fmla="*/ 2 w 82"/>
                <a:gd name="T69" fmla="*/ 2 h 54"/>
                <a:gd name="T70" fmla="*/ 2 w 82"/>
                <a:gd name="T71" fmla="*/ 2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73" name="Freeform 10"/>
            <p:cNvSpPr>
              <a:spLocks/>
            </p:cNvSpPr>
            <p:nvPr/>
          </p:nvSpPr>
          <p:spPr bwMode="auto">
            <a:xfrm>
              <a:off x="5597525" y="2282825"/>
              <a:ext cx="577850" cy="588963"/>
            </a:xfrm>
            <a:custGeom>
              <a:avLst/>
              <a:gdLst>
                <a:gd name="T0" fmla="*/ 29 w 71"/>
                <a:gd name="T1" fmla="*/ 75 h 76"/>
                <a:gd name="T2" fmla="*/ 24 w 71"/>
                <a:gd name="T3" fmla="*/ 72 h 76"/>
                <a:gd name="T4" fmla="*/ 22 w 71"/>
                <a:gd name="T5" fmla="*/ 65 h 76"/>
                <a:gd name="T6" fmla="*/ 23 w 71"/>
                <a:gd name="T7" fmla="*/ 63 h 76"/>
                <a:gd name="T8" fmla="*/ 21 w 71"/>
                <a:gd name="T9" fmla="*/ 59 h 76"/>
                <a:gd name="T10" fmla="*/ 21 w 71"/>
                <a:gd name="T11" fmla="*/ 54 h 76"/>
                <a:gd name="T12" fmla="*/ 17 w 71"/>
                <a:gd name="T13" fmla="*/ 50 h 76"/>
                <a:gd name="T14" fmla="*/ 12 w 71"/>
                <a:gd name="T15" fmla="*/ 45 h 76"/>
                <a:gd name="T16" fmla="*/ 8 w 71"/>
                <a:gd name="T17" fmla="*/ 43 h 76"/>
                <a:gd name="T18" fmla="*/ 7 w 71"/>
                <a:gd name="T19" fmla="*/ 42 h 76"/>
                <a:gd name="T20" fmla="*/ 3 w 71"/>
                <a:gd name="T21" fmla="*/ 41 h 76"/>
                <a:gd name="T22" fmla="*/ 1 w 71"/>
                <a:gd name="T23" fmla="*/ 39 h 76"/>
                <a:gd name="T24" fmla="*/ 2 w 71"/>
                <a:gd name="T25" fmla="*/ 31 h 76"/>
                <a:gd name="T26" fmla="*/ 3 w 71"/>
                <a:gd name="T27" fmla="*/ 28 h 76"/>
                <a:gd name="T28" fmla="*/ 0 w 71"/>
                <a:gd name="T29" fmla="*/ 25 h 76"/>
                <a:gd name="T30" fmla="*/ 1 w 71"/>
                <a:gd name="T31" fmla="*/ 22 h 76"/>
                <a:gd name="T32" fmla="*/ 5 w 71"/>
                <a:gd name="T33" fmla="*/ 17 h 76"/>
                <a:gd name="T34" fmla="*/ 7 w 71"/>
                <a:gd name="T35" fmla="*/ 16 h 76"/>
                <a:gd name="T36" fmla="*/ 7 w 71"/>
                <a:gd name="T37" fmla="*/ 6 h 76"/>
                <a:gd name="T38" fmla="*/ 9 w 71"/>
                <a:gd name="T39" fmla="*/ 5 h 76"/>
                <a:gd name="T40" fmla="*/ 13 w 71"/>
                <a:gd name="T41" fmla="*/ 5 h 76"/>
                <a:gd name="T42" fmla="*/ 22 w 71"/>
                <a:gd name="T43" fmla="*/ 1 h 76"/>
                <a:gd name="T44" fmla="*/ 24 w 71"/>
                <a:gd name="T45" fmla="*/ 1 h 76"/>
                <a:gd name="T46" fmla="*/ 23 w 71"/>
                <a:gd name="T47" fmla="*/ 3 h 76"/>
                <a:gd name="T48" fmla="*/ 22 w 71"/>
                <a:gd name="T49" fmla="*/ 6 h 76"/>
                <a:gd name="T50" fmla="*/ 26 w 71"/>
                <a:gd name="T51" fmla="*/ 5 h 76"/>
                <a:gd name="T52" fmla="*/ 28 w 71"/>
                <a:gd name="T53" fmla="*/ 6 h 76"/>
                <a:gd name="T54" fmla="*/ 31 w 71"/>
                <a:gd name="T55" fmla="*/ 8 h 76"/>
                <a:gd name="T56" fmla="*/ 32 w 71"/>
                <a:gd name="T57" fmla="*/ 10 h 76"/>
                <a:gd name="T58" fmla="*/ 44 w 71"/>
                <a:gd name="T59" fmla="*/ 13 h 76"/>
                <a:gd name="T60" fmla="*/ 48 w 71"/>
                <a:gd name="T61" fmla="*/ 15 h 76"/>
                <a:gd name="T62" fmla="*/ 50 w 71"/>
                <a:gd name="T63" fmla="*/ 15 h 76"/>
                <a:gd name="T64" fmla="*/ 51 w 71"/>
                <a:gd name="T65" fmla="*/ 15 h 76"/>
                <a:gd name="T66" fmla="*/ 56 w 71"/>
                <a:gd name="T67" fmla="*/ 16 h 76"/>
                <a:gd name="T68" fmla="*/ 56 w 71"/>
                <a:gd name="T69" fmla="*/ 17 h 76"/>
                <a:gd name="T70" fmla="*/ 58 w 71"/>
                <a:gd name="T71" fmla="*/ 18 h 76"/>
                <a:gd name="T72" fmla="*/ 61 w 71"/>
                <a:gd name="T73" fmla="*/ 21 h 76"/>
                <a:gd name="T74" fmla="*/ 60 w 71"/>
                <a:gd name="T75" fmla="*/ 25 h 76"/>
                <a:gd name="T76" fmla="*/ 63 w 71"/>
                <a:gd name="T77" fmla="*/ 25 h 76"/>
                <a:gd name="T78" fmla="*/ 62 w 71"/>
                <a:gd name="T79" fmla="*/ 27 h 76"/>
                <a:gd name="T80" fmla="*/ 64 w 71"/>
                <a:gd name="T81" fmla="*/ 30 h 76"/>
                <a:gd name="T82" fmla="*/ 61 w 71"/>
                <a:gd name="T83" fmla="*/ 33 h 76"/>
                <a:gd name="T84" fmla="*/ 59 w 71"/>
                <a:gd name="T85" fmla="*/ 38 h 76"/>
                <a:gd name="T86" fmla="*/ 59 w 71"/>
                <a:gd name="T87" fmla="*/ 39 h 76"/>
                <a:gd name="T88" fmla="*/ 63 w 71"/>
                <a:gd name="T89" fmla="*/ 35 h 76"/>
                <a:gd name="T90" fmla="*/ 66 w 71"/>
                <a:gd name="T91" fmla="*/ 33 h 76"/>
                <a:gd name="T92" fmla="*/ 68 w 71"/>
                <a:gd name="T93" fmla="*/ 31 h 76"/>
                <a:gd name="T94" fmla="*/ 68 w 71"/>
                <a:gd name="T95" fmla="*/ 28 h 76"/>
                <a:gd name="T96" fmla="*/ 69 w 71"/>
                <a:gd name="T97" fmla="*/ 27 h 76"/>
                <a:gd name="T98" fmla="*/ 70 w 71"/>
                <a:gd name="T99" fmla="*/ 25 h 76"/>
                <a:gd name="T100" fmla="*/ 71 w 71"/>
                <a:gd name="T101" fmla="*/ 26 h 76"/>
                <a:gd name="T102" fmla="*/ 69 w 71"/>
                <a:gd name="T103" fmla="*/ 33 h 76"/>
                <a:gd name="T104" fmla="*/ 68 w 71"/>
                <a:gd name="T105" fmla="*/ 35 h 76"/>
                <a:gd name="T106" fmla="*/ 66 w 71"/>
                <a:gd name="T107" fmla="*/ 40 h 76"/>
                <a:gd name="T108" fmla="*/ 66 w 71"/>
                <a:gd name="T109" fmla="*/ 45 h 76"/>
                <a:gd name="T110" fmla="*/ 64 w 71"/>
                <a:gd name="T111" fmla="*/ 47 h 76"/>
                <a:gd name="T112" fmla="*/ 65 w 71"/>
                <a:gd name="T113" fmla="*/ 54 h 76"/>
                <a:gd name="T114" fmla="*/ 63 w 71"/>
                <a:gd name="T115" fmla="*/ 59 h 76"/>
                <a:gd name="T116" fmla="*/ 65 w 71"/>
                <a:gd name="T117" fmla="*/ 70 h 76"/>
                <a:gd name="T118" fmla="*/ 65 w 71"/>
                <a:gd name="T119" fmla="*/ 71 h 76"/>
                <a:gd name="T120" fmla="*/ 65 w 71"/>
                <a:gd name="T121" fmla="*/ 74 h 76"/>
                <a:gd name="T122" fmla="*/ 30 w 71"/>
                <a:gd name="T123" fmla="*/ 7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74" name="Freeform 11"/>
            <p:cNvSpPr>
              <a:spLocks/>
            </p:cNvSpPr>
            <p:nvPr/>
          </p:nvSpPr>
          <p:spPr bwMode="auto">
            <a:xfrm>
              <a:off x="6445250" y="2840038"/>
              <a:ext cx="461963" cy="487362"/>
            </a:xfrm>
            <a:custGeom>
              <a:avLst/>
              <a:gdLst>
                <a:gd name="T0" fmla="*/ 5 w 57"/>
                <a:gd name="T1" fmla="*/ 55 h 63"/>
                <a:gd name="T2" fmla="*/ 8 w 57"/>
                <a:gd name="T3" fmla="*/ 56 h 63"/>
                <a:gd name="T4" fmla="*/ 10 w 57"/>
                <a:gd name="T5" fmla="*/ 55 h 63"/>
                <a:gd name="T6" fmla="*/ 13 w 57"/>
                <a:gd name="T7" fmla="*/ 59 h 63"/>
                <a:gd name="T8" fmla="*/ 18 w 57"/>
                <a:gd name="T9" fmla="*/ 60 h 63"/>
                <a:gd name="T10" fmla="*/ 22 w 57"/>
                <a:gd name="T11" fmla="*/ 61 h 63"/>
                <a:gd name="T12" fmla="*/ 25 w 57"/>
                <a:gd name="T13" fmla="*/ 61 h 63"/>
                <a:gd name="T14" fmla="*/ 28 w 57"/>
                <a:gd name="T15" fmla="*/ 61 h 63"/>
                <a:gd name="T16" fmla="*/ 29 w 57"/>
                <a:gd name="T17" fmla="*/ 59 h 63"/>
                <a:gd name="T18" fmla="*/ 31 w 57"/>
                <a:gd name="T19" fmla="*/ 59 h 63"/>
                <a:gd name="T20" fmla="*/ 34 w 57"/>
                <a:gd name="T21" fmla="*/ 62 h 63"/>
                <a:gd name="T22" fmla="*/ 36 w 57"/>
                <a:gd name="T23" fmla="*/ 63 h 63"/>
                <a:gd name="T24" fmla="*/ 39 w 57"/>
                <a:gd name="T25" fmla="*/ 61 h 63"/>
                <a:gd name="T26" fmla="*/ 40 w 57"/>
                <a:gd name="T27" fmla="*/ 58 h 63"/>
                <a:gd name="T28" fmla="*/ 41 w 57"/>
                <a:gd name="T29" fmla="*/ 52 h 63"/>
                <a:gd name="T30" fmla="*/ 44 w 57"/>
                <a:gd name="T31" fmla="*/ 54 h 63"/>
                <a:gd name="T32" fmla="*/ 45 w 57"/>
                <a:gd name="T33" fmla="*/ 51 h 63"/>
                <a:gd name="T34" fmla="*/ 47 w 57"/>
                <a:gd name="T35" fmla="*/ 47 h 63"/>
                <a:gd name="T36" fmla="*/ 48 w 57"/>
                <a:gd name="T37" fmla="*/ 45 h 63"/>
                <a:gd name="T38" fmla="*/ 51 w 57"/>
                <a:gd name="T39" fmla="*/ 44 h 63"/>
                <a:gd name="T40" fmla="*/ 53 w 57"/>
                <a:gd name="T41" fmla="*/ 41 h 63"/>
                <a:gd name="T42" fmla="*/ 55 w 57"/>
                <a:gd name="T43" fmla="*/ 39 h 63"/>
                <a:gd name="T44" fmla="*/ 55 w 57"/>
                <a:gd name="T45" fmla="*/ 36 h 63"/>
                <a:gd name="T46" fmla="*/ 56 w 57"/>
                <a:gd name="T47" fmla="*/ 34 h 63"/>
                <a:gd name="T48" fmla="*/ 54 w 57"/>
                <a:gd name="T49" fmla="*/ 26 h 63"/>
                <a:gd name="T50" fmla="*/ 55 w 57"/>
                <a:gd name="T51" fmla="*/ 23 h 63"/>
                <a:gd name="T52" fmla="*/ 57 w 57"/>
                <a:gd name="T53" fmla="*/ 22 h 63"/>
                <a:gd name="T54" fmla="*/ 46 w 57"/>
                <a:gd name="T55" fmla="*/ 3 h 63"/>
                <a:gd name="T56" fmla="*/ 42 w 57"/>
                <a:gd name="T57" fmla="*/ 6 h 63"/>
                <a:gd name="T58" fmla="*/ 37 w 57"/>
                <a:gd name="T59" fmla="*/ 10 h 63"/>
                <a:gd name="T60" fmla="*/ 34 w 57"/>
                <a:gd name="T61" fmla="*/ 10 h 63"/>
                <a:gd name="T62" fmla="*/ 30 w 57"/>
                <a:gd name="T63" fmla="*/ 13 h 63"/>
                <a:gd name="T64" fmla="*/ 27 w 57"/>
                <a:gd name="T65" fmla="*/ 12 h 63"/>
                <a:gd name="T66" fmla="*/ 25 w 57"/>
                <a:gd name="T67" fmla="*/ 12 h 63"/>
                <a:gd name="T68" fmla="*/ 25 w 57"/>
                <a:gd name="T69" fmla="*/ 11 h 63"/>
                <a:gd name="T70" fmla="*/ 19 w 57"/>
                <a:gd name="T71" fmla="*/ 9 h 63"/>
                <a:gd name="T72" fmla="*/ 17 w 57"/>
                <a:gd name="T73" fmla="*/ 10 h 63"/>
                <a:gd name="T74" fmla="*/ 0 w 57"/>
                <a:gd name="T75" fmla="*/ 11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75" name="Freeform 12"/>
            <p:cNvSpPr>
              <a:spLocks/>
            </p:cNvSpPr>
            <p:nvPr/>
          </p:nvSpPr>
          <p:spPr bwMode="auto">
            <a:xfrm>
              <a:off x="6289675" y="4311650"/>
              <a:ext cx="1003300" cy="719138"/>
            </a:xfrm>
            <a:custGeom>
              <a:avLst/>
              <a:gdLst>
                <a:gd name="T0" fmla="*/ 0 w 123"/>
                <a:gd name="T1" fmla="*/ 8 h 93"/>
                <a:gd name="T2" fmla="*/ 0 w 123"/>
                <a:gd name="T3" fmla="*/ 10 h 93"/>
                <a:gd name="T4" fmla="*/ 2 w 123"/>
                <a:gd name="T5" fmla="*/ 12 h 93"/>
                <a:gd name="T6" fmla="*/ 3 w 123"/>
                <a:gd name="T7" fmla="*/ 15 h 93"/>
                <a:gd name="T8" fmla="*/ 4 w 123"/>
                <a:gd name="T9" fmla="*/ 17 h 93"/>
                <a:gd name="T10" fmla="*/ 3 w 123"/>
                <a:gd name="T11" fmla="*/ 19 h 93"/>
                <a:gd name="T12" fmla="*/ 7 w 123"/>
                <a:gd name="T13" fmla="*/ 18 h 93"/>
                <a:gd name="T14" fmla="*/ 9 w 123"/>
                <a:gd name="T15" fmla="*/ 15 h 93"/>
                <a:gd name="T16" fmla="*/ 10 w 123"/>
                <a:gd name="T17" fmla="*/ 15 h 93"/>
                <a:gd name="T18" fmla="*/ 9 w 123"/>
                <a:gd name="T19" fmla="*/ 17 h 93"/>
                <a:gd name="T20" fmla="*/ 19 w 123"/>
                <a:gd name="T21" fmla="*/ 14 h 93"/>
                <a:gd name="T22" fmla="*/ 19 w 123"/>
                <a:gd name="T23" fmla="*/ 16 h 93"/>
                <a:gd name="T24" fmla="*/ 25 w 123"/>
                <a:gd name="T25" fmla="*/ 17 h 93"/>
                <a:gd name="T26" fmla="*/ 29 w 123"/>
                <a:gd name="T27" fmla="*/ 18 h 93"/>
                <a:gd name="T28" fmla="*/ 31 w 123"/>
                <a:gd name="T29" fmla="*/ 19 h 93"/>
                <a:gd name="T30" fmla="*/ 31 w 123"/>
                <a:gd name="T31" fmla="*/ 20 h 93"/>
                <a:gd name="T32" fmla="*/ 36 w 123"/>
                <a:gd name="T33" fmla="*/ 24 h 93"/>
                <a:gd name="T34" fmla="*/ 35 w 123"/>
                <a:gd name="T35" fmla="*/ 25 h 93"/>
                <a:gd name="T36" fmla="*/ 34 w 123"/>
                <a:gd name="T37" fmla="*/ 26 h 93"/>
                <a:gd name="T38" fmla="*/ 41 w 123"/>
                <a:gd name="T39" fmla="*/ 24 h 93"/>
                <a:gd name="T40" fmla="*/ 50 w 123"/>
                <a:gd name="T41" fmla="*/ 21 h 93"/>
                <a:gd name="T42" fmla="*/ 50 w 123"/>
                <a:gd name="T43" fmla="*/ 18 h 93"/>
                <a:gd name="T44" fmla="*/ 61 w 123"/>
                <a:gd name="T45" fmla="*/ 21 h 93"/>
                <a:gd name="T46" fmla="*/ 69 w 123"/>
                <a:gd name="T47" fmla="*/ 28 h 93"/>
                <a:gd name="T48" fmla="*/ 74 w 123"/>
                <a:gd name="T49" fmla="*/ 30 h 93"/>
                <a:gd name="T50" fmla="*/ 77 w 123"/>
                <a:gd name="T51" fmla="*/ 36 h 93"/>
                <a:gd name="T52" fmla="*/ 76 w 123"/>
                <a:gd name="T53" fmla="*/ 48 h 93"/>
                <a:gd name="T54" fmla="*/ 80 w 123"/>
                <a:gd name="T55" fmla="*/ 54 h 93"/>
                <a:gd name="T56" fmla="*/ 79 w 123"/>
                <a:gd name="T57" fmla="*/ 50 h 93"/>
                <a:gd name="T58" fmla="*/ 82 w 123"/>
                <a:gd name="T59" fmla="*/ 51 h 93"/>
                <a:gd name="T60" fmla="*/ 83 w 123"/>
                <a:gd name="T61" fmla="*/ 50 h 93"/>
                <a:gd name="T62" fmla="*/ 83 w 123"/>
                <a:gd name="T63" fmla="*/ 53 h 93"/>
                <a:gd name="T64" fmla="*/ 80 w 123"/>
                <a:gd name="T65" fmla="*/ 57 h 93"/>
                <a:gd name="T66" fmla="*/ 83 w 123"/>
                <a:gd name="T67" fmla="*/ 61 h 93"/>
                <a:gd name="T68" fmla="*/ 89 w 123"/>
                <a:gd name="T69" fmla="*/ 68 h 93"/>
                <a:gd name="T70" fmla="*/ 91 w 123"/>
                <a:gd name="T71" fmla="*/ 69 h 93"/>
                <a:gd name="T72" fmla="*/ 94 w 123"/>
                <a:gd name="T73" fmla="*/ 74 h 93"/>
                <a:gd name="T74" fmla="*/ 99 w 123"/>
                <a:gd name="T75" fmla="*/ 82 h 93"/>
                <a:gd name="T76" fmla="*/ 108 w 123"/>
                <a:gd name="T77" fmla="*/ 88 h 93"/>
                <a:gd name="T78" fmla="*/ 111 w 123"/>
                <a:gd name="T79" fmla="*/ 90 h 93"/>
                <a:gd name="T80" fmla="*/ 110 w 123"/>
                <a:gd name="T81" fmla="*/ 91 h 93"/>
                <a:gd name="T82" fmla="*/ 109 w 123"/>
                <a:gd name="T83" fmla="*/ 92 h 93"/>
                <a:gd name="T84" fmla="*/ 113 w 123"/>
                <a:gd name="T85" fmla="*/ 92 h 93"/>
                <a:gd name="T86" fmla="*/ 121 w 123"/>
                <a:gd name="T87" fmla="*/ 88 h 93"/>
                <a:gd name="T88" fmla="*/ 121 w 123"/>
                <a:gd name="T89" fmla="*/ 82 h 93"/>
                <a:gd name="T90" fmla="*/ 122 w 123"/>
                <a:gd name="T91" fmla="*/ 74 h 93"/>
                <a:gd name="T92" fmla="*/ 121 w 123"/>
                <a:gd name="T93" fmla="*/ 61 h 93"/>
                <a:gd name="T94" fmla="*/ 113 w 123"/>
                <a:gd name="T95" fmla="*/ 48 h 93"/>
                <a:gd name="T96" fmla="*/ 110 w 123"/>
                <a:gd name="T97" fmla="*/ 43 h 93"/>
                <a:gd name="T98" fmla="*/ 110 w 123"/>
                <a:gd name="T99" fmla="*/ 38 h 93"/>
                <a:gd name="T100" fmla="*/ 103 w 123"/>
                <a:gd name="T101" fmla="*/ 29 h 93"/>
                <a:gd name="T102" fmla="*/ 99 w 123"/>
                <a:gd name="T103" fmla="*/ 24 h 93"/>
                <a:gd name="T104" fmla="*/ 92 w 123"/>
                <a:gd name="T105" fmla="*/ 8 h 93"/>
                <a:gd name="T106" fmla="*/ 90 w 123"/>
                <a:gd name="T107" fmla="*/ 6 h 93"/>
                <a:gd name="T108" fmla="*/ 88 w 123"/>
                <a:gd name="T109" fmla="*/ 1 h 93"/>
                <a:gd name="T110" fmla="*/ 82 w 123"/>
                <a:gd name="T111" fmla="*/ 1 h 93"/>
                <a:gd name="T112" fmla="*/ 82 w 123"/>
                <a:gd name="T113" fmla="*/ 7 h 93"/>
                <a:gd name="T114" fmla="*/ 80 w 123"/>
                <a:gd name="T115" fmla="*/ 8 h 93"/>
                <a:gd name="T116" fmla="*/ 39 w 123"/>
                <a:gd name="T117" fmla="*/ 7 h 93"/>
                <a:gd name="T118" fmla="*/ 38 w 123"/>
                <a:gd name="T119" fmla="*/ 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76" name="Freeform 13"/>
            <p:cNvSpPr>
              <a:spLocks/>
            </p:cNvSpPr>
            <p:nvPr/>
          </p:nvSpPr>
          <p:spPr bwMode="auto">
            <a:xfrm>
              <a:off x="2368550" y="2562225"/>
              <a:ext cx="877888" cy="1423988"/>
            </a:xfrm>
            <a:custGeom>
              <a:avLst/>
              <a:gdLst>
                <a:gd name="T0" fmla="*/ 61 w 108"/>
                <a:gd name="T1" fmla="*/ 179 h 184"/>
                <a:gd name="T2" fmla="*/ 61 w 108"/>
                <a:gd name="T3" fmla="*/ 177 h 184"/>
                <a:gd name="T4" fmla="*/ 60 w 108"/>
                <a:gd name="T5" fmla="*/ 175 h 184"/>
                <a:gd name="T6" fmla="*/ 57 w 108"/>
                <a:gd name="T7" fmla="*/ 163 h 184"/>
                <a:gd name="T8" fmla="*/ 50 w 108"/>
                <a:gd name="T9" fmla="*/ 156 h 184"/>
                <a:gd name="T10" fmla="*/ 48 w 108"/>
                <a:gd name="T11" fmla="*/ 153 h 184"/>
                <a:gd name="T12" fmla="*/ 46 w 108"/>
                <a:gd name="T13" fmla="*/ 150 h 184"/>
                <a:gd name="T14" fmla="*/ 39 w 108"/>
                <a:gd name="T15" fmla="*/ 147 h 184"/>
                <a:gd name="T16" fmla="*/ 33 w 108"/>
                <a:gd name="T17" fmla="*/ 141 h 184"/>
                <a:gd name="T18" fmla="*/ 22 w 108"/>
                <a:gd name="T19" fmla="*/ 136 h 184"/>
                <a:gd name="T20" fmla="*/ 22 w 108"/>
                <a:gd name="T21" fmla="*/ 132 h 184"/>
                <a:gd name="T22" fmla="*/ 23 w 108"/>
                <a:gd name="T23" fmla="*/ 127 h 184"/>
                <a:gd name="T24" fmla="*/ 21 w 108"/>
                <a:gd name="T25" fmla="*/ 122 h 184"/>
                <a:gd name="T26" fmla="*/ 22 w 108"/>
                <a:gd name="T27" fmla="*/ 120 h 184"/>
                <a:gd name="T28" fmla="*/ 16 w 108"/>
                <a:gd name="T29" fmla="*/ 109 h 184"/>
                <a:gd name="T30" fmla="*/ 12 w 108"/>
                <a:gd name="T31" fmla="*/ 102 h 184"/>
                <a:gd name="T32" fmla="*/ 14 w 108"/>
                <a:gd name="T33" fmla="*/ 96 h 184"/>
                <a:gd name="T34" fmla="*/ 14 w 108"/>
                <a:gd name="T35" fmla="*/ 91 h 184"/>
                <a:gd name="T36" fmla="*/ 9 w 108"/>
                <a:gd name="T37" fmla="*/ 86 h 184"/>
                <a:gd name="T38" fmla="*/ 9 w 108"/>
                <a:gd name="T39" fmla="*/ 78 h 184"/>
                <a:gd name="T40" fmla="*/ 11 w 108"/>
                <a:gd name="T41" fmla="*/ 75 h 184"/>
                <a:gd name="T42" fmla="*/ 12 w 108"/>
                <a:gd name="T43" fmla="*/ 79 h 184"/>
                <a:gd name="T44" fmla="*/ 15 w 108"/>
                <a:gd name="T45" fmla="*/ 78 h 184"/>
                <a:gd name="T46" fmla="*/ 14 w 108"/>
                <a:gd name="T47" fmla="*/ 71 h 184"/>
                <a:gd name="T48" fmla="*/ 12 w 108"/>
                <a:gd name="T49" fmla="*/ 73 h 184"/>
                <a:gd name="T50" fmla="*/ 7 w 108"/>
                <a:gd name="T51" fmla="*/ 70 h 184"/>
                <a:gd name="T52" fmla="*/ 6 w 108"/>
                <a:gd name="T53" fmla="*/ 61 h 184"/>
                <a:gd name="T54" fmla="*/ 1 w 108"/>
                <a:gd name="T55" fmla="*/ 51 h 184"/>
                <a:gd name="T56" fmla="*/ 1 w 108"/>
                <a:gd name="T57" fmla="*/ 46 h 184"/>
                <a:gd name="T58" fmla="*/ 4 w 108"/>
                <a:gd name="T59" fmla="*/ 40 h 184"/>
                <a:gd name="T60" fmla="*/ 2 w 108"/>
                <a:gd name="T61" fmla="*/ 32 h 184"/>
                <a:gd name="T62" fmla="*/ 0 w 108"/>
                <a:gd name="T63" fmla="*/ 28 h 184"/>
                <a:gd name="T64" fmla="*/ 0 w 108"/>
                <a:gd name="T65" fmla="*/ 24 h 184"/>
                <a:gd name="T66" fmla="*/ 6 w 108"/>
                <a:gd name="T67" fmla="*/ 15 h 184"/>
                <a:gd name="T68" fmla="*/ 9 w 108"/>
                <a:gd name="T69" fmla="*/ 10 h 184"/>
                <a:gd name="T70" fmla="*/ 9 w 108"/>
                <a:gd name="T71" fmla="*/ 1 h 184"/>
                <a:gd name="T72" fmla="*/ 48 w 108"/>
                <a:gd name="T73" fmla="*/ 64 h 184"/>
                <a:gd name="T74" fmla="*/ 104 w 108"/>
                <a:gd name="T75" fmla="*/ 149 h 184"/>
                <a:gd name="T76" fmla="*/ 105 w 108"/>
                <a:gd name="T77" fmla="*/ 153 h 184"/>
                <a:gd name="T78" fmla="*/ 106 w 108"/>
                <a:gd name="T79" fmla="*/ 157 h 184"/>
                <a:gd name="T80" fmla="*/ 107 w 108"/>
                <a:gd name="T81" fmla="*/ 160 h 184"/>
                <a:gd name="T82" fmla="*/ 103 w 108"/>
                <a:gd name="T83" fmla="*/ 162 h 184"/>
                <a:gd name="T84" fmla="*/ 98 w 108"/>
                <a:gd name="T85" fmla="*/ 172 h 184"/>
                <a:gd name="T86" fmla="*/ 97 w 108"/>
                <a:gd name="T87" fmla="*/ 174 h 184"/>
                <a:gd name="T88" fmla="*/ 96 w 108"/>
                <a:gd name="T89" fmla="*/ 178 h 184"/>
                <a:gd name="T90" fmla="*/ 98 w 108"/>
                <a:gd name="T91" fmla="*/ 181 h 184"/>
                <a:gd name="T92" fmla="*/ 96 w 108"/>
                <a:gd name="T93" fmla="*/ 184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77" name="Freeform 14"/>
            <p:cNvSpPr>
              <a:spLocks/>
            </p:cNvSpPr>
            <p:nvPr/>
          </p:nvSpPr>
          <p:spPr bwMode="auto">
            <a:xfrm>
              <a:off x="3741738" y="2452688"/>
              <a:ext cx="766762" cy="604837"/>
            </a:xfrm>
            <a:custGeom>
              <a:avLst/>
              <a:gdLst>
                <a:gd name="T0" fmla="*/ 88 w 94"/>
                <a:gd name="T1" fmla="*/ 78 h 78"/>
                <a:gd name="T2" fmla="*/ 91 w 94"/>
                <a:gd name="T3" fmla="*/ 44 h 78"/>
                <a:gd name="T4" fmla="*/ 94 w 94"/>
                <a:gd name="T5" fmla="*/ 10 h 78"/>
                <a:gd name="T6" fmla="*/ 10 w 94"/>
                <a:gd name="T7" fmla="*/ 0 h 78"/>
                <a:gd name="T8" fmla="*/ 9 w 94"/>
                <a:gd name="T9" fmla="*/ 8 h 78"/>
                <a:gd name="T10" fmla="*/ 3 w 94"/>
                <a:gd name="T11" fmla="*/ 50 h 78"/>
                <a:gd name="T12" fmla="*/ 2 w 94"/>
                <a:gd name="T13" fmla="*/ 50 h 78"/>
                <a:gd name="T14" fmla="*/ 0 w 94"/>
                <a:gd name="T15" fmla="*/ 67 h 78"/>
                <a:gd name="T16" fmla="*/ 25 w 94"/>
                <a:gd name="T17" fmla="*/ 71 h 78"/>
                <a:gd name="T18" fmla="*/ 88 w 94"/>
                <a:gd name="T19" fmla="*/ 78 h 78"/>
                <a:gd name="T20" fmla="*/ 88 w 94"/>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478" name="Freeform 15"/>
            <p:cNvSpPr>
              <a:spLocks/>
            </p:cNvSpPr>
            <p:nvPr/>
          </p:nvSpPr>
          <p:spPr bwMode="auto">
            <a:xfrm>
              <a:off x="3865563" y="3003550"/>
              <a:ext cx="804862" cy="595313"/>
            </a:xfrm>
            <a:custGeom>
              <a:avLst/>
              <a:gdLst>
                <a:gd name="T0" fmla="*/ 0 w 99"/>
                <a:gd name="T1" fmla="*/ 67 h 77"/>
                <a:gd name="T2" fmla="*/ 10 w 99"/>
                <a:gd name="T3" fmla="*/ 0 h 77"/>
                <a:gd name="T4" fmla="*/ 73 w 99"/>
                <a:gd name="T5" fmla="*/ 7 h 77"/>
                <a:gd name="T6" fmla="*/ 99 w 99"/>
                <a:gd name="T7" fmla="*/ 9 h 77"/>
                <a:gd name="T8" fmla="*/ 98 w 99"/>
                <a:gd name="T9" fmla="*/ 26 h 77"/>
                <a:gd name="T10" fmla="*/ 95 w 99"/>
                <a:gd name="T11" fmla="*/ 77 h 77"/>
                <a:gd name="T12" fmla="*/ 82 w 99"/>
                <a:gd name="T13" fmla="*/ 76 h 77"/>
                <a:gd name="T14" fmla="*/ 0 w 99"/>
                <a:gd name="T15" fmla="*/ 67 h 77"/>
                <a:gd name="T16" fmla="*/ 0 w 99"/>
                <a:gd name="T17" fmla="*/ 6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479" name="Freeform 16"/>
            <p:cNvSpPr>
              <a:spLocks/>
            </p:cNvSpPr>
            <p:nvPr/>
          </p:nvSpPr>
          <p:spPr bwMode="auto">
            <a:xfrm>
              <a:off x="3759200" y="3521075"/>
              <a:ext cx="771525" cy="758825"/>
            </a:xfrm>
            <a:custGeom>
              <a:avLst/>
              <a:gdLst>
                <a:gd name="T0" fmla="*/ 13 w 95"/>
                <a:gd name="T1" fmla="*/ 0 h 98"/>
                <a:gd name="T2" fmla="*/ 0 w 95"/>
                <a:gd name="T3" fmla="*/ 96 h 98"/>
                <a:gd name="T4" fmla="*/ 0 w 95"/>
                <a:gd name="T5" fmla="*/ 96 h 98"/>
                <a:gd name="T6" fmla="*/ 12 w 95"/>
                <a:gd name="T7" fmla="*/ 98 h 98"/>
                <a:gd name="T8" fmla="*/ 13 w 95"/>
                <a:gd name="T9" fmla="*/ 90 h 98"/>
                <a:gd name="T10" fmla="*/ 37 w 95"/>
                <a:gd name="T11" fmla="*/ 93 h 98"/>
                <a:gd name="T12" fmla="*/ 37 w 95"/>
                <a:gd name="T13" fmla="*/ 93 h 98"/>
                <a:gd name="T14" fmla="*/ 36 w 95"/>
                <a:gd name="T15" fmla="*/ 92 h 98"/>
                <a:gd name="T16" fmla="*/ 37 w 95"/>
                <a:gd name="T17" fmla="*/ 91 h 98"/>
                <a:gd name="T18" fmla="*/ 36 w 95"/>
                <a:gd name="T19" fmla="*/ 90 h 98"/>
                <a:gd name="T20" fmla="*/ 36 w 95"/>
                <a:gd name="T21" fmla="*/ 90 h 98"/>
                <a:gd name="T22" fmla="*/ 36 w 95"/>
                <a:gd name="T23" fmla="*/ 90 h 98"/>
                <a:gd name="T24" fmla="*/ 87 w 95"/>
                <a:gd name="T25" fmla="*/ 94 h 98"/>
                <a:gd name="T26" fmla="*/ 93 w 95"/>
                <a:gd name="T27" fmla="*/ 18 h 98"/>
                <a:gd name="T28" fmla="*/ 94 w 95"/>
                <a:gd name="T29" fmla="*/ 18 h 98"/>
                <a:gd name="T30" fmla="*/ 95 w 95"/>
                <a:gd name="T31" fmla="*/ 9 h 98"/>
                <a:gd name="T32" fmla="*/ 13 w 95"/>
                <a:gd name="T33" fmla="*/ 0 h 98"/>
                <a:gd name="T34" fmla="*/ 13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80" name="Freeform 17"/>
            <p:cNvSpPr>
              <a:spLocks/>
            </p:cNvSpPr>
            <p:nvPr/>
          </p:nvSpPr>
          <p:spPr bwMode="auto">
            <a:xfrm>
              <a:off x="4052888" y="3660775"/>
              <a:ext cx="1536700" cy="1425575"/>
            </a:xfrm>
            <a:custGeom>
              <a:avLst/>
              <a:gdLst>
                <a:gd name="T0" fmla="*/ 171 w 189"/>
                <a:gd name="T1" fmla="*/ 50 h 184"/>
                <a:gd name="T2" fmla="*/ 159 w 189"/>
                <a:gd name="T3" fmla="*/ 47 h 184"/>
                <a:gd name="T4" fmla="*/ 151 w 189"/>
                <a:gd name="T5" fmla="*/ 49 h 184"/>
                <a:gd name="T6" fmla="*/ 145 w 189"/>
                <a:gd name="T7" fmla="*/ 49 h 184"/>
                <a:gd name="T8" fmla="*/ 143 w 189"/>
                <a:gd name="T9" fmla="*/ 49 h 184"/>
                <a:gd name="T10" fmla="*/ 140 w 189"/>
                <a:gd name="T11" fmla="*/ 47 h 184"/>
                <a:gd name="T12" fmla="*/ 137 w 189"/>
                <a:gd name="T13" fmla="*/ 51 h 184"/>
                <a:gd name="T14" fmla="*/ 135 w 189"/>
                <a:gd name="T15" fmla="*/ 48 h 184"/>
                <a:gd name="T16" fmla="*/ 129 w 189"/>
                <a:gd name="T17" fmla="*/ 47 h 184"/>
                <a:gd name="T18" fmla="*/ 125 w 189"/>
                <a:gd name="T19" fmla="*/ 46 h 184"/>
                <a:gd name="T20" fmla="*/ 119 w 189"/>
                <a:gd name="T21" fmla="*/ 44 h 184"/>
                <a:gd name="T22" fmla="*/ 115 w 189"/>
                <a:gd name="T23" fmla="*/ 43 h 184"/>
                <a:gd name="T24" fmla="*/ 109 w 189"/>
                <a:gd name="T25" fmla="*/ 41 h 184"/>
                <a:gd name="T26" fmla="*/ 106 w 189"/>
                <a:gd name="T27" fmla="*/ 38 h 184"/>
                <a:gd name="T28" fmla="*/ 100 w 189"/>
                <a:gd name="T29" fmla="*/ 36 h 184"/>
                <a:gd name="T30" fmla="*/ 58 w 189"/>
                <a:gd name="T31" fmla="*/ 0 h 184"/>
                <a:gd name="T32" fmla="*/ 0 w 189"/>
                <a:gd name="T33" fmla="*/ 72 h 184"/>
                <a:gd name="T34" fmla="*/ 1 w 189"/>
                <a:gd name="T35" fmla="*/ 75 h 184"/>
                <a:gd name="T36" fmla="*/ 5 w 189"/>
                <a:gd name="T37" fmla="*/ 81 h 184"/>
                <a:gd name="T38" fmla="*/ 23 w 189"/>
                <a:gd name="T39" fmla="*/ 99 h 184"/>
                <a:gd name="T40" fmla="*/ 25 w 189"/>
                <a:gd name="T41" fmla="*/ 104 h 184"/>
                <a:gd name="T42" fmla="*/ 38 w 189"/>
                <a:gd name="T43" fmla="*/ 123 h 184"/>
                <a:gd name="T44" fmla="*/ 49 w 189"/>
                <a:gd name="T45" fmla="*/ 125 h 184"/>
                <a:gd name="T46" fmla="*/ 56 w 189"/>
                <a:gd name="T47" fmla="*/ 114 h 184"/>
                <a:gd name="T48" fmla="*/ 60 w 189"/>
                <a:gd name="T49" fmla="*/ 113 h 184"/>
                <a:gd name="T50" fmla="*/ 67 w 189"/>
                <a:gd name="T51" fmla="*/ 115 h 184"/>
                <a:gd name="T52" fmla="*/ 75 w 189"/>
                <a:gd name="T53" fmla="*/ 119 h 184"/>
                <a:gd name="T54" fmla="*/ 77 w 189"/>
                <a:gd name="T55" fmla="*/ 121 h 184"/>
                <a:gd name="T56" fmla="*/ 83 w 189"/>
                <a:gd name="T57" fmla="*/ 129 h 184"/>
                <a:gd name="T58" fmla="*/ 94 w 189"/>
                <a:gd name="T59" fmla="*/ 149 h 184"/>
                <a:gd name="T60" fmla="*/ 100 w 189"/>
                <a:gd name="T61" fmla="*/ 155 h 184"/>
                <a:gd name="T62" fmla="*/ 102 w 189"/>
                <a:gd name="T63" fmla="*/ 165 h 184"/>
                <a:gd name="T64" fmla="*/ 111 w 189"/>
                <a:gd name="T65" fmla="*/ 176 h 184"/>
                <a:gd name="T66" fmla="*/ 126 w 189"/>
                <a:gd name="T67" fmla="*/ 181 h 184"/>
                <a:gd name="T68" fmla="*/ 135 w 189"/>
                <a:gd name="T69" fmla="*/ 182 h 184"/>
                <a:gd name="T70" fmla="*/ 134 w 189"/>
                <a:gd name="T71" fmla="*/ 180 h 184"/>
                <a:gd name="T72" fmla="*/ 131 w 189"/>
                <a:gd name="T73" fmla="*/ 162 h 184"/>
                <a:gd name="T74" fmla="*/ 130 w 189"/>
                <a:gd name="T75" fmla="*/ 160 h 184"/>
                <a:gd name="T76" fmla="*/ 133 w 189"/>
                <a:gd name="T77" fmla="*/ 153 h 184"/>
                <a:gd name="T78" fmla="*/ 134 w 189"/>
                <a:gd name="T79" fmla="*/ 151 h 184"/>
                <a:gd name="T80" fmla="*/ 137 w 189"/>
                <a:gd name="T81" fmla="*/ 145 h 184"/>
                <a:gd name="T82" fmla="*/ 139 w 189"/>
                <a:gd name="T83" fmla="*/ 145 h 184"/>
                <a:gd name="T84" fmla="*/ 141 w 189"/>
                <a:gd name="T85" fmla="*/ 142 h 184"/>
                <a:gd name="T86" fmla="*/ 143 w 189"/>
                <a:gd name="T87" fmla="*/ 142 h 184"/>
                <a:gd name="T88" fmla="*/ 147 w 189"/>
                <a:gd name="T89" fmla="*/ 140 h 184"/>
                <a:gd name="T90" fmla="*/ 149 w 189"/>
                <a:gd name="T91" fmla="*/ 136 h 184"/>
                <a:gd name="T92" fmla="*/ 150 w 189"/>
                <a:gd name="T93" fmla="*/ 138 h 184"/>
                <a:gd name="T94" fmla="*/ 165 w 189"/>
                <a:gd name="T95" fmla="*/ 130 h 184"/>
                <a:gd name="T96" fmla="*/ 168 w 189"/>
                <a:gd name="T97" fmla="*/ 121 h 184"/>
                <a:gd name="T98" fmla="*/ 171 w 189"/>
                <a:gd name="T99" fmla="*/ 120 h 184"/>
                <a:gd name="T100" fmla="*/ 181 w 189"/>
                <a:gd name="T101" fmla="*/ 119 h 184"/>
                <a:gd name="T102" fmla="*/ 184 w 189"/>
                <a:gd name="T103" fmla="*/ 117 h 184"/>
                <a:gd name="T104" fmla="*/ 185 w 189"/>
                <a:gd name="T105" fmla="*/ 114 h 184"/>
                <a:gd name="T106" fmla="*/ 186 w 189"/>
                <a:gd name="T107" fmla="*/ 106 h 184"/>
                <a:gd name="T108" fmla="*/ 188 w 189"/>
                <a:gd name="T109" fmla="*/ 101 h 184"/>
                <a:gd name="T110" fmla="*/ 187 w 189"/>
                <a:gd name="T111" fmla="*/ 91 h 184"/>
                <a:gd name="T112" fmla="*/ 185 w 189"/>
                <a:gd name="T113" fmla="*/ 88 h 184"/>
                <a:gd name="T114" fmla="*/ 184 w 189"/>
                <a:gd name="T115" fmla="*/ 82 h 184"/>
                <a:gd name="T116" fmla="*/ 180 w 189"/>
                <a:gd name="T117" fmla="*/ 53 h 184"/>
                <a:gd name="T118" fmla="*/ 174 w 189"/>
                <a:gd name="T119" fmla="*/ 5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AF400"/>
            </a:solidFill>
            <a:ln w="12700">
              <a:solidFill>
                <a:schemeClr val="tx1"/>
              </a:solidFill>
              <a:miter lim="800000"/>
              <a:headEnd/>
              <a:tailEnd/>
            </a:ln>
          </p:spPr>
          <p:txBody>
            <a:bodyPr wrap="none" anchor="ctr"/>
            <a:lstStyle/>
            <a:p>
              <a:pPr eaLnBrk="0" hangingPunct="0"/>
              <a:endParaRPr lang="en-US">
                <a:solidFill>
                  <a:srgbClr val="000000"/>
                </a:solidFill>
              </a:endParaRPr>
            </a:p>
          </p:txBody>
        </p:sp>
        <p:sp>
          <p:nvSpPr>
            <p:cNvPr id="62481" name="Freeform 18"/>
            <p:cNvSpPr>
              <a:spLocks/>
            </p:cNvSpPr>
            <p:nvPr/>
          </p:nvSpPr>
          <p:spPr bwMode="auto">
            <a:xfrm>
              <a:off x="6942138" y="2306638"/>
              <a:ext cx="828675" cy="603250"/>
            </a:xfrm>
            <a:custGeom>
              <a:avLst/>
              <a:gdLst>
                <a:gd name="T0" fmla="*/ 78 w 102"/>
                <a:gd name="T1" fmla="*/ 70 h 78"/>
                <a:gd name="T2" fmla="*/ 76 w 102"/>
                <a:gd name="T3" fmla="*/ 73 h 78"/>
                <a:gd name="T4" fmla="*/ 75 w 102"/>
                <a:gd name="T5" fmla="*/ 75 h 78"/>
                <a:gd name="T6" fmla="*/ 75 w 102"/>
                <a:gd name="T7" fmla="*/ 78 h 78"/>
                <a:gd name="T8" fmla="*/ 77 w 102"/>
                <a:gd name="T9" fmla="*/ 76 h 78"/>
                <a:gd name="T10" fmla="*/ 81 w 102"/>
                <a:gd name="T11" fmla="*/ 75 h 78"/>
                <a:gd name="T12" fmla="*/ 87 w 102"/>
                <a:gd name="T13" fmla="*/ 73 h 78"/>
                <a:gd name="T14" fmla="*/ 96 w 102"/>
                <a:gd name="T15" fmla="*/ 66 h 78"/>
                <a:gd name="T16" fmla="*/ 99 w 102"/>
                <a:gd name="T17" fmla="*/ 64 h 78"/>
                <a:gd name="T18" fmla="*/ 102 w 102"/>
                <a:gd name="T19" fmla="*/ 61 h 78"/>
                <a:gd name="T20" fmla="*/ 100 w 102"/>
                <a:gd name="T21" fmla="*/ 62 h 78"/>
                <a:gd name="T22" fmla="*/ 97 w 102"/>
                <a:gd name="T23" fmla="*/ 64 h 78"/>
                <a:gd name="T24" fmla="*/ 94 w 102"/>
                <a:gd name="T25" fmla="*/ 65 h 78"/>
                <a:gd name="T26" fmla="*/ 97 w 102"/>
                <a:gd name="T27" fmla="*/ 61 h 78"/>
                <a:gd name="T28" fmla="*/ 95 w 102"/>
                <a:gd name="T29" fmla="*/ 62 h 78"/>
                <a:gd name="T30" fmla="*/ 86 w 102"/>
                <a:gd name="T31" fmla="*/ 67 h 78"/>
                <a:gd name="T32" fmla="*/ 80 w 102"/>
                <a:gd name="T33" fmla="*/ 72 h 78"/>
                <a:gd name="T34" fmla="*/ 79 w 102"/>
                <a:gd name="T35" fmla="*/ 68 h 78"/>
                <a:gd name="T36" fmla="*/ 81 w 102"/>
                <a:gd name="T37" fmla="*/ 64 h 78"/>
                <a:gd name="T38" fmla="*/ 79 w 102"/>
                <a:gd name="T39" fmla="*/ 49 h 78"/>
                <a:gd name="T40" fmla="*/ 77 w 102"/>
                <a:gd name="T41" fmla="*/ 34 h 78"/>
                <a:gd name="T42" fmla="*/ 75 w 102"/>
                <a:gd name="T43" fmla="*/ 25 h 78"/>
                <a:gd name="T44" fmla="*/ 74 w 102"/>
                <a:gd name="T45" fmla="*/ 24 h 78"/>
                <a:gd name="T46" fmla="*/ 73 w 102"/>
                <a:gd name="T47" fmla="*/ 21 h 78"/>
                <a:gd name="T48" fmla="*/ 72 w 102"/>
                <a:gd name="T49" fmla="*/ 12 h 78"/>
                <a:gd name="T50" fmla="*/ 69 w 102"/>
                <a:gd name="T51" fmla="*/ 3 h 78"/>
                <a:gd name="T52" fmla="*/ 68 w 102"/>
                <a:gd name="T53" fmla="*/ 0 h 78"/>
                <a:gd name="T54" fmla="*/ 51 w 102"/>
                <a:gd name="T55" fmla="*/ 4 h 78"/>
                <a:gd name="T56" fmla="*/ 42 w 102"/>
                <a:gd name="T57" fmla="*/ 14 h 78"/>
                <a:gd name="T58" fmla="*/ 41 w 102"/>
                <a:gd name="T59" fmla="*/ 18 h 78"/>
                <a:gd name="T60" fmla="*/ 36 w 102"/>
                <a:gd name="T61" fmla="*/ 23 h 78"/>
                <a:gd name="T62" fmla="*/ 38 w 102"/>
                <a:gd name="T63" fmla="*/ 25 h 78"/>
                <a:gd name="T64" fmla="*/ 38 w 102"/>
                <a:gd name="T65" fmla="*/ 27 h 78"/>
                <a:gd name="T66" fmla="*/ 39 w 102"/>
                <a:gd name="T67" fmla="*/ 32 h 78"/>
                <a:gd name="T68" fmla="*/ 30 w 102"/>
                <a:gd name="T69" fmla="*/ 39 h 78"/>
                <a:gd name="T70" fmla="*/ 19 w 102"/>
                <a:gd name="T71" fmla="*/ 39 h 78"/>
                <a:gd name="T72" fmla="*/ 9 w 102"/>
                <a:gd name="T73" fmla="*/ 42 h 78"/>
                <a:gd name="T74" fmla="*/ 6 w 102"/>
                <a:gd name="T75" fmla="*/ 46 h 78"/>
                <a:gd name="T76" fmla="*/ 9 w 102"/>
                <a:gd name="T77" fmla="*/ 52 h 78"/>
                <a:gd name="T78" fmla="*/ 2 w 102"/>
                <a:gd name="T79" fmla="*/ 60 h 78"/>
                <a:gd name="T80" fmla="*/ 56 w 102"/>
                <a:gd name="T81" fmla="*/ 55 h 78"/>
                <a:gd name="T82" fmla="*/ 57 w 102"/>
                <a:gd name="T83" fmla="*/ 57 h 78"/>
                <a:gd name="T84" fmla="*/ 59 w 102"/>
                <a:gd name="T85" fmla="*/ 58 h 78"/>
                <a:gd name="T86" fmla="*/ 62 w 102"/>
                <a:gd name="T87" fmla="*/ 63 h 78"/>
                <a:gd name="T88" fmla="*/ 66 w 102"/>
                <a:gd name="T89" fmla="*/ 6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482" name="Freeform 19"/>
            <p:cNvSpPr>
              <a:spLocks/>
            </p:cNvSpPr>
            <p:nvPr/>
          </p:nvSpPr>
          <p:spPr bwMode="auto">
            <a:xfrm>
              <a:off x="7494588" y="2266950"/>
              <a:ext cx="187325" cy="325438"/>
            </a:xfrm>
            <a:custGeom>
              <a:avLst/>
              <a:gdLst>
                <a:gd name="T0" fmla="*/ 0 w 23"/>
                <a:gd name="T1" fmla="*/ 5 h 42"/>
                <a:gd name="T2" fmla="*/ 1 w 23"/>
                <a:gd name="T3" fmla="*/ 7 h 42"/>
                <a:gd name="T4" fmla="*/ 0 w 23"/>
                <a:gd name="T5" fmla="*/ 8 h 42"/>
                <a:gd name="T6" fmla="*/ 1 w 23"/>
                <a:gd name="T7" fmla="*/ 8 h 42"/>
                <a:gd name="T8" fmla="*/ 1 w 23"/>
                <a:gd name="T9" fmla="*/ 9 h 42"/>
                <a:gd name="T10" fmla="*/ 3 w 23"/>
                <a:gd name="T11" fmla="*/ 14 h 42"/>
                <a:gd name="T12" fmla="*/ 4 w 23"/>
                <a:gd name="T13" fmla="*/ 17 h 42"/>
                <a:gd name="T14" fmla="*/ 3 w 23"/>
                <a:gd name="T15" fmla="*/ 19 h 42"/>
                <a:gd name="T16" fmla="*/ 3 w 23"/>
                <a:gd name="T17" fmla="*/ 21 h 42"/>
                <a:gd name="T18" fmla="*/ 5 w 23"/>
                <a:gd name="T19" fmla="*/ 26 h 42"/>
                <a:gd name="T20" fmla="*/ 5 w 23"/>
                <a:gd name="T21" fmla="*/ 28 h 42"/>
                <a:gd name="T22" fmla="*/ 5 w 23"/>
                <a:gd name="T23" fmla="*/ 29 h 42"/>
                <a:gd name="T24" fmla="*/ 6 w 23"/>
                <a:gd name="T25" fmla="*/ 29 h 42"/>
                <a:gd name="T26" fmla="*/ 5 w 23"/>
                <a:gd name="T27" fmla="*/ 28 h 42"/>
                <a:gd name="T28" fmla="*/ 6 w 23"/>
                <a:gd name="T29" fmla="*/ 28 h 42"/>
                <a:gd name="T30" fmla="*/ 7 w 23"/>
                <a:gd name="T31" fmla="*/ 30 h 42"/>
                <a:gd name="T32" fmla="*/ 8 w 23"/>
                <a:gd name="T33" fmla="*/ 34 h 42"/>
                <a:gd name="T34" fmla="*/ 8 w 23"/>
                <a:gd name="T35" fmla="*/ 37 h 42"/>
                <a:gd name="T36" fmla="*/ 9 w 23"/>
                <a:gd name="T37" fmla="*/ 39 h 42"/>
                <a:gd name="T38" fmla="*/ 10 w 23"/>
                <a:gd name="T39" fmla="*/ 42 h 42"/>
                <a:gd name="T40" fmla="*/ 20 w 23"/>
                <a:gd name="T41" fmla="*/ 40 h 42"/>
                <a:gd name="T42" fmla="*/ 19 w 23"/>
                <a:gd name="T43" fmla="*/ 39 h 42"/>
                <a:gd name="T44" fmla="*/ 18 w 23"/>
                <a:gd name="T45" fmla="*/ 38 h 42"/>
                <a:gd name="T46" fmla="*/ 18 w 23"/>
                <a:gd name="T47" fmla="*/ 37 h 42"/>
                <a:gd name="T48" fmla="*/ 19 w 23"/>
                <a:gd name="T49" fmla="*/ 36 h 42"/>
                <a:gd name="T50" fmla="*/ 18 w 23"/>
                <a:gd name="T51" fmla="*/ 34 h 42"/>
                <a:gd name="T52" fmla="*/ 18 w 23"/>
                <a:gd name="T53" fmla="*/ 27 h 42"/>
                <a:gd name="T54" fmla="*/ 18 w 23"/>
                <a:gd name="T55" fmla="*/ 25 h 42"/>
                <a:gd name="T56" fmla="*/ 19 w 23"/>
                <a:gd name="T57" fmla="*/ 21 h 42"/>
                <a:gd name="T58" fmla="*/ 19 w 23"/>
                <a:gd name="T59" fmla="*/ 19 h 42"/>
                <a:gd name="T60" fmla="*/ 19 w 23"/>
                <a:gd name="T61" fmla="*/ 17 h 42"/>
                <a:gd name="T62" fmla="*/ 19 w 23"/>
                <a:gd name="T63" fmla="*/ 15 h 42"/>
                <a:gd name="T64" fmla="*/ 19 w 23"/>
                <a:gd name="T65" fmla="*/ 14 h 42"/>
                <a:gd name="T66" fmla="*/ 19 w 23"/>
                <a:gd name="T67" fmla="*/ 13 h 42"/>
                <a:gd name="T68" fmla="*/ 22 w 23"/>
                <a:gd name="T69" fmla="*/ 11 h 42"/>
                <a:gd name="T70" fmla="*/ 23 w 23"/>
                <a:gd name="T71" fmla="*/ 7 h 42"/>
                <a:gd name="T72" fmla="*/ 22 w 23"/>
                <a:gd name="T73" fmla="*/ 5 h 42"/>
                <a:gd name="T74" fmla="*/ 22 w 23"/>
                <a:gd name="T75" fmla="*/ 3 h 42"/>
                <a:gd name="T76" fmla="*/ 22 w 23"/>
                <a:gd name="T77" fmla="*/ 3 h 42"/>
                <a:gd name="T78" fmla="*/ 22 w 23"/>
                <a:gd name="T79" fmla="*/ 2 h 42"/>
                <a:gd name="T80" fmla="*/ 21 w 23"/>
                <a:gd name="T81" fmla="*/ 0 h 42"/>
                <a:gd name="T82" fmla="*/ 0 w 23"/>
                <a:gd name="T83" fmla="*/ 5 h 42"/>
                <a:gd name="T84" fmla="*/ 0 w 23"/>
                <a:gd name="T85" fmla="*/ 5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483" name="Freeform 20"/>
            <p:cNvSpPr>
              <a:spLocks/>
            </p:cNvSpPr>
            <p:nvPr/>
          </p:nvSpPr>
          <p:spPr bwMode="auto">
            <a:xfrm>
              <a:off x="3327400" y="2794000"/>
              <a:ext cx="619125" cy="727075"/>
            </a:xfrm>
            <a:custGeom>
              <a:avLst/>
              <a:gdLst>
                <a:gd name="T0" fmla="*/ 66 w 76"/>
                <a:gd name="T1" fmla="*/ 94 h 94"/>
                <a:gd name="T2" fmla="*/ 76 w 76"/>
                <a:gd name="T3" fmla="*/ 27 h 94"/>
                <a:gd name="T4" fmla="*/ 51 w 76"/>
                <a:gd name="T5" fmla="*/ 23 h 94"/>
                <a:gd name="T6" fmla="*/ 53 w 76"/>
                <a:gd name="T7" fmla="*/ 6 h 94"/>
                <a:gd name="T8" fmla="*/ 16 w 76"/>
                <a:gd name="T9" fmla="*/ 0 h 94"/>
                <a:gd name="T10" fmla="*/ 0 w 76"/>
                <a:gd name="T11" fmla="*/ 84 h 94"/>
                <a:gd name="T12" fmla="*/ 0 w 76"/>
                <a:gd name="T13" fmla="*/ 84 h 94"/>
                <a:gd name="T14" fmla="*/ 66 w 76"/>
                <a:gd name="T15" fmla="*/ 94 h 94"/>
                <a:gd name="T16" fmla="*/ 66 w 76"/>
                <a:gd name="T17" fmla="*/ 9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484" name="Freeform 21"/>
            <p:cNvSpPr>
              <a:spLocks/>
            </p:cNvSpPr>
            <p:nvPr/>
          </p:nvSpPr>
          <p:spPr bwMode="auto">
            <a:xfrm>
              <a:off x="2439988" y="2035175"/>
              <a:ext cx="881062" cy="696913"/>
            </a:xfrm>
            <a:custGeom>
              <a:avLst/>
              <a:gdLst>
                <a:gd name="T0" fmla="*/ 0 w 108"/>
                <a:gd name="T1" fmla="*/ 67 h 90"/>
                <a:gd name="T2" fmla="*/ 0 w 108"/>
                <a:gd name="T3" fmla="*/ 62 h 90"/>
                <a:gd name="T4" fmla="*/ 1 w 108"/>
                <a:gd name="T5" fmla="*/ 57 h 90"/>
                <a:gd name="T6" fmla="*/ 2 w 108"/>
                <a:gd name="T7" fmla="*/ 51 h 90"/>
                <a:gd name="T8" fmla="*/ 3 w 108"/>
                <a:gd name="T9" fmla="*/ 49 h 90"/>
                <a:gd name="T10" fmla="*/ 5 w 108"/>
                <a:gd name="T11" fmla="*/ 47 h 90"/>
                <a:gd name="T12" fmla="*/ 5 w 108"/>
                <a:gd name="T13" fmla="*/ 45 h 90"/>
                <a:gd name="T14" fmla="*/ 10 w 108"/>
                <a:gd name="T15" fmla="*/ 37 h 90"/>
                <a:gd name="T16" fmla="*/ 16 w 108"/>
                <a:gd name="T17" fmla="*/ 23 h 90"/>
                <a:gd name="T18" fmla="*/ 20 w 108"/>
                <a:gd name="T19" fmla="*/ 13 h 90"/>
                <a:gd name="T20" fmla="*/ 24 w 108"/>
                <a:gd name="T21" fmla="*/ 3 h 90"/>
                <a:gd name="T22" fmla="*/ 24 w 108"/>
                <a:gd name="T23" fmla="*/ 0 h 90"/>
                <a:gd name="T24" fmla="*/ 27 w 108"/>
                <a:gd name="T25" fmla="*/ 0 h 90"/>
                <a:gd name="T26" fmla="*/ 30 w 108"/>
                <a:gd name="T27" fmla="*/ 1 h 90"/>
                <a:gd name="T28" fmla="*/ 31 w 108"/>
                <a:gd name="T29" fmla="*/ 2 h 90"/>
                <a:gd name="T30" fmla="*/ 35 w 108"/>
                <a:gd name="T31" fmla="*/ 5 h 90"/>
                <a:gd name="T32" fmla="*/ 35 w 108"/>
                <a:gd name="T33" fmla="*/ 8 h 90"/>
                <a:gd name="T34" fmla="*/ 36 w 108"/>
                <a:gd name="T35" fmla="*/ 14 h 90"/>
                <a:gd name="T36" fmla="*/ 43 w 108"/>
                <a:gd name="T37" fmla="*/ 16 h 90"/>
                <a:gd name="T38" fmla="*/ 48 w 108"/>
                <a:gd name="T39" fmla="*/ 16 h 90"/>
                <a:gd name="T40" fmla="*/ 54 w 108"/>
                <a:gd name="T41" fmla="*/ 18 h 90"/>
                <a:gd name="T42" fmla="*/ 61 w 108"/>
                <a:gd name="T43" fmla="*/ 18 h 90"/>
                <a:gd name="T44" fmla="*/ 65 w 108"/>
                <a:gd name="T45" fmla="*/ 19 h 90"/>
                <a:gd name="T46" fmla="*/ 68 w 108"/>
                <a:gd name="T47" fmla="*/ 18 h 90"/>
                <a:gd name="T48" fmla="*/ 71 w 108"/>
                <a:gd name="T49" fmla="*/ 19 h 90"/>
                <a:gd name="T50" fmla="*/ 74 w 108"/>
                <a:gd name="T51" fmla="*/ 18 h 90"/>
                <a:gd name="T52" fmla="*/ 76 w 108"/>
                <a:gd name="T53" fmla="*/ 19 h 90"/>
                <a:gd name="T54" fmla="*/ 79 w 108"/>
                <a:gd name="T55" fmla="*/ 19 h 90"/>
                <a:gd name="T56" fmla="*/ 104 w 108"/>
                <a:gd name="T57" fmla="*/ 24 h 90"/>
                <a:gd name="T58" fmla="*/ 105 w 108"/>
                <a:gd name="T59" fmla="*/ 27 h 90"/>
                <a:gd name="T60" fmla="*/ 108 w 108"/>
                <a:gd name="T61" fmla="*/ 28 h 90"/>
                <a:gd name="T62" fmla="*/ 102 w 108"/>
                <a:gd name="T63" fmla="*/ 40 h 90"/>
                <a:gd name="T64" fmla="*/ 101 w 108"/>
                <a:gd name="T65" fmla="*/ 42 h 90"/>
                <a:gd name="T66" fmla="*/ 98 w 108"/>
                <a:gd name="T67" fmla="*/ 44 h 90"/>
                <a:gd name="T68" fmla="*/ 94 w 108"/>
                <a:gd name="T69" fmla="*/ 51 h 90"/>
                <a:gd name="T70" fmla="*/ 97 w 108"/>
                <a:gd name="T71" fmla="*/ 53 h 90"/>
                <a:gd name="T72" fmla="*/ 97 w 108"/>
                <a:gd name="T73" fmla="*/ 55 h 90"/>
                <a:gd name="T74" fmla="*/ 96 w 108"/>
                <a:gd name="T75" fmla="*/ 56 h 90"/>
                <a:gd name="T76" fmla="*/ 95 w 108"/>
                <a:gd name="T77" fmla="*/ 60 h 90"/>
                <a:gd name="T78" fmla="*/ 52 w 108"/>
                <a:gd name="T79" fmla="*/ 81 h 90"/>
                <a:gd name="T80" fmla="*/ 1 w 108"/>
                <a:gd name="T81" fmla="*/ 68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85" name="Freeform 22"/>
            <p:cNvSpPr>
              <a:spLocks/>
            </p:cNvSpPr>
            <p:nvPr/>
          </p:nvSpPr>
          <p:spPr bwMode="auto">
            <a:xfrm>
              <a:off x="2759075" y="2662238"/>
              <a:ext cx="698500" cy="1030287"/>
            </a:xfrm>
            <a:custGeom>
              <a:avLst/>
              <a:gdLst>
                <a:gd name="T0" fmla="*/ 13 w 86"/>
                <a:gd name="T1" fmla="*/ 0 h 133"/>
                <a:gd name="T2" fmla="*/ 0 w 86"/>
                <a:gd name="T3" fmla="*/ 51 h 133"/>
                <a:gd name="T4" fmla="*/ 56 w 86"/>
                <a:gd name="T5" fmla="*/ 133 h 133"/>
                <a:gd name="T6" fmla="*/ 56 w 86"/>
                <a:gd name="T7" fmla="*/ 132 h 133"/>
                <a:gd name="T8" fmla="*/ 56 w 86"/>
                <a:gd name="T9" fmla="*/ 131 h 133"/>
                <a:gd name="T10" fmla="*/ 57 w 86"/>
                <a:gd name="T11" fmla="*/ 127 h 133"/>
                <a:gd name="T12" fmla="*/ 57 w 86"/>
                <a:gd name="T13" fmla="*/ 126 h 133"/>
                <a:gd name="T14" fmla="*/ 57 w 86"/>
                <a:gd name="T15" fmla="*/ 118 h 133"/>
                <a:gd name="T16" fmla="*/ 57 w 86"/>
                <a:gd name="T17" fmla="*/ 115 h 133"/>
                <a:gd name="T18" fmla="*/ 57 w 86"/>
                <a:gd name="T19" fmla="*/ 114 h 133"/>
                <a:gd name="T20" fmla="*/ 60 w 86"/>
                <a:gd name="T21" fmla="*/ 114 h 133"/>
                <a:gd name="T22" fmla="*/ 62 w 86"/>
                <a:gd name="T23" fmla="*/ 114 h 133"/>
                <a:gd name="T24" fmla="*/ 63 w 86"/>
                <a:gd name="T25" fmla="*/ 115 h 133"/>
                <a:gd name="T26" fmla="*/ 63 w 86"/>
                <a:gd name="T27" fmla="*/ 116 h 133"/>
                <a:gd name="T28" fmla="*/ 64 w 86"/>
                <a:gd name="T29" fmla="*/ 117 h 133"/>
                <a:gd name="T30" fmla="*/ 66 w 86"/>
                <a:gd name="T31" fmla="*/ 117 h 133"/>
                <a:gd name="T32" fmla="*/ 68 w 86"/>
                <a:gd name="T33" fmla="*/ 110 h 133"/>
                <a:gd name="T34" fmla="*/ 70 w 86"/>
                <a:gd name="T35" fmla="*/ 101 h 133"/>
                <a:gd name="T36" fmla="*/ 86 w 86"/>
                <a:gd name="T37" fmla="*/ 17 h 133"/>
                <a:gd name="T38" fmla="*/ 49 w 86"/>
                <a:gd name="T39" fmla="*/ 9 h 133"/>
                <a:gd name="T40" fmla="*/ 13 w 86"/>
                <a:gd name="T41" fmla="*/ 0 h 133"/>
                <a:gd name="T42" fmla="*/ 1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86" name="Freeform 23"/>
            <p:cNvSpPr>
              <a:spLocks/>
            </p:cNvSpPr>
            <p:nvPr/>
          </p:nvSpPr>
          <p:spPr bwMode="auto">
            <a:xfrm>
              <a:off x="3124200" y="3444875"/>
              <a:ext cx="741363" cy="820738"/>
            </a:xfrm>
            <a:custGeom>
              <a:avLst/>
              <a:gdLst>
                <a:gd name="T0" fmla="*/ 78 w 91"/>
                <a:gd name="T1" fmla="*/ 106 h 106"/>
                <a:gd name="T2" fmla="*/ 91 w 91"/>
                <a:gd name="T3" fmla="*/ 10 h 106"/>
                <a:gd name="T4" fmla="*/ 25 w 91"/>
                <a:gd name="T5" fmla="*/ 0 h 106"/>
                <a:gd name="T6" fmla="*/ 25 w 91"/>
                <a:gd name="T7" fmla="*/ 0 h 106"/>
                <a:gd name="T8" fmla="*/ 23 w 91"/>
                <a:gd name="T9" fmla="*/ 9 h 106"/>
                <a:gd name="T10" fmla="*/ 21 w 91"/>
                <a:gd name="T11" fmla="*/ 16 h 106"/>
                <a:gd name="T12" fmla="*/ 19 w 91"/>
                <a:gd name="T13" fmla="*/ 16 h 106"/>
                <a:gd name="T14" fmla="*/ 18 w 91"/>
                <a:gd name="T15" fmla="*/ 15 h 106"/>
                <a:gd name="T16" fmla="*/ 18 w 91"/>
                <a:gd name="T17" fmla="*/ 14 h 106"/>
                <a:gd name="T18" fmla="*/ 17 w 91"/>
                <a:gd name="T19" fmla="*/ 13 h 106"/>
                <a:gd name="T20" fmla="*/ 15 w 91"/>
                <a:gd name="T21" fmla="*/ 13 h 106"/>
                <a:gd name="T22" fmla="*/ 12 w 91"/>
                <a:gd name="T23" fmla="*/ 13 h 106"/>
                <a:gd name="T24" fmla="*/ 12 w 91"/>
                <a:gd name="T25" fmla="*/ 14 h 106"/>
                <a:gd name="T26" fmla="*/ 12 w 91"/>
                <a:gd name="T27" fmla="*/ 17 h 106"/>
                <a:gd name="T28" fmla="*/ 12 w 91"/>
                <a:gd name="T29" fmla="*/ 25 h 106"/>
                <a:gd name="T30" fmla="*/ 12 w 91"/>
                <a:gd name="T31" fmla="*/ 26 h 106"/>
                <a:gd name="T32" fmla="*/ 11 w 91"/>
                <a:gd name="T33" fmla="*/ 30 h 106"/>
                <a:gd name="T34" fmla="*/ 11 w 91"/>
                <a:gd name="T35" fmla="*/ 31 h 106"/>
                <a:gd name="T36" fmla="*/ 11 w 91"/>
                <a:gd name="T37" fmla="*/ 32 h 106"/>
                <a:gd name="T38" fmla="*/ 11 w 91"/>
                <a:gd name="T39" fmla="*/ 34 h 106"/>
                <a:gd name="T40" fmla="*/ 11 w 91"/>
                <a:gd name="T41" fmla="*/ 35 h 106"/>
                <a:gd name="T42" fmla="*/ 11 w 91"/>
                <a:gd name="T43" fmla="*/ 36 h 106"/>
                <a:gd name="T44" fmla="*/ 12 w 91"/>
                <a:gd name="T45" fmla="*/ 38 h 106"/>
                <a:gd name="T46" fmla="*/ 12 w 91"/>
                <a:gd name="T47" fmla="*/ 39 h 106"/>
                <a:gd name="T48" fmla="*/ 12 w 91"/>
                <a:gd name="T49" fmla="*/ 41 h 106"/>
                <a:gd name="T50" fmla="*/ 13 w 91"/>
                <a:gd name="T51" fmla="*/ 43 h 106"/>
                <a:gd name="T52" fmla="*/ 13 w 91"/>
                <a:gd name="T53" fmla="*/ 43 h 106"/>
                <a:gd name="T54" fmla="*/ 14 w 91"/>
                <a:gd name="T55" fmla="*/ 44 h 106"/>
                <a:gd name="T56" fmla="*/ 15 w 91"/>
                <a:gd name="T57" fmla="*/ 46 h 106"/>
                <a:gd name="T58" fmla="*/ 14 w 91"/>
                <a:gd name="T59" fmla="*/ 46 h 106"/>
                <a:gd name="T60" fmla="*/ 14 w 91"/>
                <a:gd name="T61" fmla="*/ 46 h 106"/>
                <a:gd name="T62" fmla="*/ 12 w 91"/>
                <a:gd name="T63" fmla="*/ 47 h 106"/>
                <a:gd name="T64" fmla="*/ 10 w 91"/>
                <a:gd name="T65" fmla="*/ 48 h 106"/>
                <a:gd name="T66" fmla="*/ 9 w 91"/>
                <a:gd name="T67" fmla="*/ 50 h 106"/>
                <a:gd name="T68" fmla="*/ 7 w 91"/>
                <a:gd name="T69" fmla="*/ 55 h 106"/>
                <a:gd name="T70" fmla="*/ 5 w 91"/>
                <a:gd name="T71" fmla="*/ 58 h 106"/>
                <a:gd name="T72" fmla="*/ 3 w 91"/>
                <a:gd name="T73" fmla="*/ 58 h 106"/>
                <a:gd name="T74" fmla="*/ 3 w 91"/>
                <a:gd name="T75" fmla="*/ 59 h 106"/>
                <a:gd name="T76" fmla="*/ 4 w 91"/>
                <a:gd name="T77" fmla="*/ 60 h 106"/>
                <a:gd name="T78" fmla="*/ 3 w 91"/>
                <a:gd name="T79" fmla="*/ 61 h 106"/>
                <a:gd name="T80" fmla="*/ 3 w 91"/>
                <a:gd name="T81" fmla="*/ 63 h 106"/>
                <a:gd name="T82" fmla="*/ 3 w 91"/>
                <a:gd name="T83" fmla="*/ 64 h 106"/>
                <a:gd name="T84" fmla="*/ 5 w 91"/>
                <a:gd name="T85" fmla="*/ 66 h 106"/>
                <a:gd name="T86" fmla="*/ 6 w 91"/>
                <a:gd name="T87" fmla="*/ 67 h 106"/>
                <a:gd name="T88" fmla="*/ 5 w 91"/>
                <a:gd name="T89" fmla="*/ 67 h 106"/>
                <a:gd name="T90" fmla="*/ 5 w 91"/>
                <a:gd name="T91" fmla="*/ 69 h 106"/>
                <a:gd name="T92" fmla="*/ 4 w 91"/>
                <a:gd name="T93" fmla="*/ 70 h 106"/>
                <a:gd name="T94" fmla="*/ 3 w 91"/>
                <a:gd name="T95" fmla="*/ 70 h 106"/>
                <a:gd name="T96" fmla="*/ 1 w 91"/>
                <a:gd name="T97" fmla="*/ 69 h 106"/>
                <a:gd name="T98" fmla="*/ 0 w 91"/>
                <a:gd name="T99" fmla="*/ 73 h 106"/>
                <a:gd name="T100" fmla="*/ 49 w 91"/>
                <a:gd name="T101" fmla="*/ 102 h 106"/>
                <a:gd name="T102" fmla="*/ 78 w 91"/>
                <a:gd name="T103" fmla="*/ 106 h 106"/>
                <a:gd name="T104" fmla="*/ 78 w 91"/>
                <a:gd name="T105" fmla="*/ 106 h 106"/>
                <a:gd name="T106" fmla="*/ 78 w 91"/>
                <a:gd name="T107" fmla="*/ 10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87" name="Freeform 24"/>
            <p:cNvSpPr>
              <a:spLocks/>
            </p:cNvSpPr>
            <p:nvPr/>
          </p:nvSpPr>
          <p:spPr bwMode="auto">
            <a:xfrm>
              <a:off x="5183188" y="1981200"/>
              <a:ext cx="723900" cy="773113"/>
            </a:xfrm>
            <a:custGeom>
              <a:avLst/>
              <a:gdLst>
                <a:gd name="T0" fmla="*/ 8 w 89"/>
                <a:gd name="T1" fmla="*/ 69 h 100"/>
                <a:gd name="T2" fmla="*/ 4 w 89"/>
                <a:gd name="T3" fmla="*/ 64 h 100"/>
                <a:gd name="T4" fmla="*/ 7 w 89"/>
                <a:gd name="T5" fmla="*/ 60 h 100"/>
                <a:gd name="T6" fmla="*/ 7 w 89"/>
                <a:gd name="T7" fmla="*/ 56 h 100"/>
                <a:gd name="T8" fmla="*/ 5 w 89"/>
                <a:gd name="T9" fmla="*/ 47 h 100"/>
                <a:gd name="T10" fmla="*/ 5 w 89"/>
                <a:gd name="T11" fmla="*/ 43 h 100"/>
                <a:gd name="T12" fmla="*/ 4 w 89"/>
                <a:gd name="T13" fmla="*/ 33 h 100"/>
                <a:gd name="T14" fmla="*/ 2 w 89"/>
                <a:gd name="T15" fmla="*/ 26 h 100"/>
                <a:gd name="T16" fmla="*/ 0 w 89"/>
                <a:gd name="T17" fmla="*/ 16 h 100"/>
                <a:gd name="T18" fmla="*/ 1 w 89"/>
                <a:gd name="T19" fmla="*/ 12 h 100"/>
                <a:gd name="T20" fmla="*/ 0 w 89"/>
                <a:gd name="T21" fmla="*/ 7 h 100"/>
                <a:gd name="T22" fmla="*/ 23 w 89"/>
                <a:gd name="T23" fmla="*/ 3 h 100"/>
                <a:gd name="T24" fmla="*/ 25 w 89"/>
                <a:gd name="T25" fmla="*/ 1 h 100"/>
                <a:gd name="T26" fmla="*/ 28 w 89"/>
                <a:gd name="T27" fmla="*/ 5 h 100"/>
                <a:gd name="T28" fmla="*/ 28 w 89"/>
                <a:gd name="T29" fmla="*/ 10 h 100"/>
                <a:gd name="T30" fmla="*/ 32 w 89"/>
                <a:gd name="T31" fmla="*/ 12 h 100"/>
                <a:gd name="T32" fmla="*/ 34 w 89"/>
                <a:gd name="T33" fmla="*/ 13 h 100"/>
                <a:gd name="T34" fmla="*/ 38 w 89"/>
                <a:gd name="T35" fmla="*/ 13 h 100"/>
                <a:gd name="T36" fmla="*/ 39 w 89"/>
                <a:gd name="T37" fmla="*/ 14 h 100"/>
                <a:gd name="T38" fmla="*/ 43 w 89"/>
                <a:gd name="T39" fmla="*/ 13 h 100"/>
                <a:gd name="T40" fmla="*/ 51 w 89"/>
                <a:gd name="T41" fmla="*/ 14 h 100"/>
                <a:gd name="T42" fmla="*/ 52 w 89"/>
                <a:gd name="T43" fmla="*/ 15 h 100"/>
                <a:gd name="T44" fmla="*/ 53 w 89"/>
                <a:gd name="T45" fmla="*/ 15 h 100"/>
                <a:gd name="T46" fmla="*/ 54 w 89"/>
                <a:gd name="T47" fmla="*/ 18 h 100"/>
                <a:gd name="T48" fmla="*/ 57 w 89"/>
                <a:gd name="T49" fmla="*/ 17 h 100"/>
                <a:gd name="T50" fmla="*/ 59 w 89"/>
                <a:gd name="T51" fmla="*/ 17 h 100"/>
                <a:gd name="T52" fmla="*/ 62 w 89"/>
                <a:gd name="T53" fmla="*/ 19 h 100"/>
                <a:gd name="T54" fmla="*/ 64 w 89"/>
                <a:gd name="T55" fmla="*/ 21 h 100"/>
                <a:gd name="T56" fmla="*/ 68 w 89"/>
                <a:gd name="T57" fmla="*/ 21 h 100"/>
                <a:gd name="T58" fmla="*/ 73 w 89"/>
                <a:gd name="T59" fmla="*/ 18 h 100"/>
                <a:gd name="T60" fmla="*/ 81 w 89"/>
                <a:gd name="T61" fmla="*/ 20 h 100"/>
                <a:gd name="T62" fmla="*/ 83 w 89"/>
                <a:gd name="T63" fmla="*/ 20 h 100"/>
                <a:gd name="T64" fmla="*/ 86 w 89"/>
                <a:gd name="T65" fmla="*/ 21 h 100"/>
                <a:gd name="T66" fmla="*/ 87 w 89"/>
                <a:gd name="T67" fmla="*/ 22 h 100"/>
                <a:gd name="T68" fmla="*/ 81 w 89"/>
                <a:gd name="T69" fmla="*/ 25 h 100"/>
                <a:gd name="T70" fmla="*/ 78 w 89"/>
                <a:gd name="T71" fmla="*/ 28 h 100"/>
                <a:gd name="T72" fmla="*/ 73 w 89"/>
                <a:gd name="T73" fmla="*/ 30 h 100"/>
                <a:gd name="T74" fmla="*/ 59 w 89"/>
                <a:gd name="T75" fmla="*/ 44 h 100"/>
                <a:gd name="T76" fmla="*/ 57 w 89"/>
                <a:gd name="T77" fmla="*/ 46 h 100"/>
                <a:gd name="T78" fmla="*/ 57 w 89"/>
                <a:gd name="T79" fmla="*/ 56 h 100"/>
                <a:gd name="T80" fmla="*/ 52 w 89"/>
                <a:gd name="T81" fmla="*/ 59 h 100"/>
                <a:gd name="T82" fmla="*/ 52 w 89"/>
                <a:gd name="T83" fmla="*/ 61 h 100"/>
                <a:gd name="T84" fmla="*/ 52 w 89"/>
                <a:gd name="T85" fmla="*/ 65 h 100"/>
                <a:gd name="T86" fmla="*/ 53 w 89"/>
                <a:gd name="T87" fmla="*/ 69 h 100"/>
                <a:gd name="T88" fmla="*/ 52 w 89"/>
                <a:gd name="T89" fmla="*/ 73 h 100"/>
                <a:gd name="T90" fmla="*/ 53 w 89"/>
                <a:gd name="T91" fmla="*/ 79 h 100"/>
                <a:gd name="T92" fmla="*/ 55 w 89"/>
                <a:gd name="T93" fmla="*/ 80 h 100"/>
                <a:gd name="T94" fmla="*/ 58 w 89"/>
                <a:gd name="T95" fmla="*/ 81 h 100"/>
                <a:gd name="T96" fmla="*/ 59 w 89"/>
                <a:gd name="T97" fmla="*/ 83 h 100"/>
                <a:gd name="T98" fmla="*/ 64 w 89"/>
                <a:gd name="T99" fmla="*/ 87 h 100"/>
                <a:gd name="T100" fmla="*/ 72 w 89"/>
                <a:gd name="T101" fmla="*/ 92 h 100"/>
                <a:gd name="T102" fmla="*/ 72 w 89"/>
                <a:gd name="T103" fmla="*/ 95 h 100"/>
                <a:gd name="T104" fmla="*/ 8 w 89"/>
                <a:gd name="T105" fmla="*/ 10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AF400"/>
            </a:solidFill>
            <a:ln w="12700" cmpd="sng">
              <a:solidFill>
                <a:schemeClr val="tx1"/>
              </a:solidFill>
              <a:prstDash val="solid"/>
              <a:round/>
              <a:headEnd/>
              <a:tailEnd/>
            </a:ln>
          </p:spPr>
          <p:txBody>
            <a:bodyPr/>
            <a:lstStyle/>
            <a:p>
              <a:endParaRPr lang="en-US">
                <a:solidFill>
                  <a:srgbClr val="EEE800"/>
                </a:solidFill>
              </a:endParaRPr>
            </a:p>
          </p:txBody>
        </p:sp>
        <p:sp>
          <p:nvSpPr>
            <p:cNvPr id="62488" name="Freeform 25"/>
            <p:cNvSpPr>
              <a:spLocks/>
            </p:cNvSpPr>
            <p:nvPr/>
          </p:nvSpPr>
          <p:spPr bwMode="auto">
            <a:xfrm>
              <a:off x="5768975" y="2855913"/>
              <a:ext cx="439738" cy="735012"/>
            </a:xfrm>
            <a:custGeom>
              <a:avLst/>
              <a:gdLst>
                <a:gd name="T0" fmla="*/ 9 w 54"/>
                <a:gd name="T1" fmla="*/ 2 h 95"/>
                <a:gd name="T2" fmla="*/ 12 w 54"/>
                <a:gd name="T3" fmla="*/ 5 h 95"/>
                <a:gd name="T4" fmla="*/ 15 w 54"/>
                <a:gd name="T5" fmla="*/ 8 h 95"/>
                <a:gd name="T6" fmla="*/ 15 w 54"/>
                <a:gd name="T7" fmla="*/ 12 h 95"/>
                <a:gd name="T8" fmla="*/ 14 w 54"/>
                <a:gd name="T9" fmla="*/ 15 h 95"/>
                <a:gd name="T10" fmla="*/ 11 w 54"/>
                <a:gd name="T11" fmla="*/ 19 h 95"/>
                <a:gd name="T12" fmla="*/ 9 w 54"/>
                <a:gd name="T13" fmla="*/ 20 h 95"/>
                <a:gd name="T14" fmla="*/ 5 w 54"/>
                <a:gd name="T15" fmla="*/ 21 h 95"/>
                <a:gd name="T16" fmla="*/ 4 w 54"/>
                <a:gd name="T17" fmla="*/ 24 h 95"/>
                <a:gd name="T18" fmla="*/ 6 w 54"/>
                <a:gd name="T19" fmla="*/ 27 h 95"/>
                <a:gd name="T20" fmla="*/ 4 w 54"/>
                <a:gd name="T21" fmla="*/ 34 h 95"/>
                <a:gd name="T22" fmla="*/ 1 w 54"/>
                <a:gd name="T23" fmla="*/ 36 h 95"/>
                <a:gd name="T24" fmla="*/ 0 w 54"/>
                <a:gd name="T25" fmla="*/ 39 h 95"/>
                <a:gd name="T26" fmla="*/ 0 w 54"/>
                <a:gd name="T27" fmla="*/ 41 h 95"/>
                <a:gd name="T28" fmla="*/ 1 w 54"/>
                <a:gd name="T29" fmla="*/ 48 h 95"/>
                <a:gd name="T30" fmla="*/ 5 w 54"/>
                <a:gd name="T31" fmla="*/ 53 h 95"/>
                <a:gd name="T32" fmla="*/ 10 w 54"/>
                <a:gd name="T33" fmla="*/ 57 h 95"/>
                <a:gd name="T34" fmla="*/ 13 w 54"/>
                <a:gd name="T35" fmla="*/ 64 h 95"/>
                <a:gd name="T36" fmla="*/ 15 w 54"/>
                <a:gd name="T37" fmla="*/ 62 h 95"/>
                <a:gd name="T38" fmla="*/ 19 w 54"/>
                <a:gd name="T39" fmla="*/ 65 h 95"/>
                <a:gd name="T40" fmla="*/ 19 w 54"/>
                <a:gd name="T41" fmla="*/ 69 h 95"/>
                <a:gd name="T42" fmla="*/ 16 w 54"/>
                <a:gd name="T43" fmla="*/ 73 h 95"/>
                <a:gd name="T44" fmla="*/ 19 w 54"/>
                <a:gd name="T45" fmla="*/ 78 h 95"/>
                <a:gd name="T46" fmla="*/ 24 w 54"/>
                <a:gd name="T47" fmla="*/ 81 h 95"/>
                <a:gd name="T48" fmla="*/ 29 w 54"/>
                <a:gd name="T49" fmla="*/ 87 h 95"/>
                <a:gd name="T50" fmla="*/ 30 w 54"/>
                <a:gd name="T51" fmla="*/ 89 h 95"/>
                <a:gd name="T52" fmla="*/ 29 w 54"/>
                <a:gd name="T53" fmla="*/ 91 h 95"/>
                <a:gd name="T54" fmla="*/ 32 w 54"/>
                <a:gd name="T55" fmla="*/ 95 h 95"/>
                <a:gd name="T56" fmla="*/ 33 w 54"/>
                <a:gd name="T57" fmla="*/ 94 h 95"/>
                <a:gd name="T58" fmla="*/ 34 w 54"/>
                <a:gd name="T59" fmla="*/ 92 h 95"/>
                <a:gd name="T60" fmla="*/ 38 w 54"/>
                <a:gd name="T61" fmla="*/ 91 h 95"/>
                <a:gd name="T62" fmla="*/ 42 w 54"/>
                <a:gd name="T63" fmla="*/ 93 h 95"/>
                <a:gd name="T64" fmla="*/ 43 w 54"/>
                <a:gd name="T65" fmla="*/ 89 h 95"/>
                <a:gd name="T66" fmla="*/ 44 w 54"/>
                <a:gd name="T67" fmla="*/ 87 h 95"/>
                <a:gd name="T68" fmla="*/ 48 w 54"/>
                <a:gd name="T69" fmla="*/ 85 h 95"/>
                <a:gd name="T70" fmla="*/ 47 w 54"/>
                <a:gd name="T71" fmla="*/ 83 h 95"/>
                <a:gd name="T72" fmla="*/ 47 w 54"/>
                <a:gd name="T73" fmla="*/ 81 h 95"/>
                <a:gd name="T74" fmla="*/ 48 w 54"/>
                <a:gd name="T75" fmla="*/ 80 h 95"/>
                <a:gd name="T76" fmla="*/ 48 w 54"/>
                <a:gd name="T77" fmla="*/ 79 h 95"/>
                <a:gd name="T78" fmla="*/ 48 w 54"/>
                <a:gd name="T79" fmla="*/ 73 h 95"/>
                <a:gd name="T80" fmla="*/ 52 w 54"/>
                <a:gd name="T81" fmla="*/ 68 h 95"/>
                <a:gd name="T82" fmla="*/ 54 w 54"/>
                <a:gd name="T83" fmla="*/ 64 h 95"/>
                <a:gd name="T84" fmla="*/ 52 w 54"/>
                <a:gd name="T85" fmla="*/ 57 h 95"/>
                <a:gd name="T86" fmla="*/ 52 w 54"/>
                <a:gd name="T87" fmla="*/ 54 h 95"/>
                <a:gd name="T88" fmla="*/ 49 w 54"/>
                <a:gd name="T89" fmla="*/ 13 h 95"/>
                <a:gd name="T90" fmla="*/ 48 w 54"/>
                <a:gd name="T91" fmla="*/ 11 h 95"/>
                <a:gd name="T92" fmla="*/ 46 w 54"/>
                <a:gd name="T93" fmla="*/ 6 h 95"/>
                <a:gd name="T94" fmla="*/ 44 w 54"/>
                <a:gd name="T95" fmla="*/ 3 h 95"/>
                <a:gd name="T96" fmla="*/ 44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89" name="Freeform 26" descr="75%"/>
            <p:cNvSpPr>
              <a:spLocks/>
            </p:cNvSpPr>
            <p:nvPr/>
          </p:nvSpPr>
          <p:spPr bwMode="auto">
            <a:xfrm>
              <a:off x="6737350" y="3009900"/>
              <a:ext cx="498475" cy="465138"/>
            </a:xfrm>
            <a:custGeom>
              <a:avLst/>
              <a:gdLst>
                <a:gd name="T0" fmla="*/ 20 w 61"/>
                <a:gd name="T1" fmla="*/ 0 h 60"/>
                <a:gd name="T2" fmla="*/ 20 w 61"/>
                <a:gd name="T3" fmla="*/ 3 h 60"/>
                <a:gd name="T4" fmla="*/ 21 w 61"/>
                <a:gd name="T5" fmla="*/ 5 h 60"/>
                <a:gd name="T6" fmla="*/ 19 w 61"/>
                <a:gd name="T7" fmla="*/ 13 h 60"/>
                <a:gd name="T8" fmla="*/ 19 w 61"/>
                <a:gd name="T9" fmla="*/ 15 h 60"/>
                <a:gd name="T10" fmla="*/ 18 w 61"/>
                <a:gd name="T11" fmla="*/ 19 h 60"/>
                <a:gd name="T12" fmla="*/ 15 w 61"/>
                <a:gd name="T13" fmla="*/ 22 h 60"/>
                <a:gd name="T14" fmla="*/ 13 w 61"/>
                <a:gd name="T15" fmla="*/ 23 h 60"/>
                <a:gd name="T16" fmla="*/ 11 w 61"/>
                <a:gd name="T17" fmla="*/ 24 h 60"/>
                <a:gd name="T18" fmla="*/ 10 w 61"/>
                <a:gd name="T19" fmla="*/ 26 h 60"/>
                <a:gd name="T20" fmla="*/ 9 w 61"/>
                <a:gd name="T21" fmla="*/ 30 h 60"/>
                <a:gd name="T22" fmla="*/ 6 w 61"/>
                <a:gd name="T23" fmla="*/ 30 h 60"/>
                <a:gd name="T24" fmla="*/ 4 w 61"/>
                <a:gd name="T25" fmla="*/ 34 h 60"/>
                <a:gd name="T26" fmla="*/ 4 w 61"/>
                <a:gd name="T27" fmla="*/ 38 h 60"/>
                <a:gd name="T28" fmla="*/ 2 w 61"/>
                <a:gd name="T29" fmla="*/ 41 h 60"/>
                <a:gd name="T30" fmla="*/ 0 w 61"/>
                <a:gd name="T31" fmla="*/ 43 h 60"/>
                <a:gd name="T32" fmla="*/ 0 w 61"/>
                <a:gd name="T33" fmla="*/ 46 h 60"/>
                <a:gd name="T34" fmla="*/ 3 w 61"/>
                <a:gd name="T35" fmla="*/ 51 h 60"/>
                <a:gd name="T36" fmla="*/ 6 w 61"/>
                <a:gd name="T37" fmla="*/ 54 h 60"/>
                <a:gd name="T38" fmla="*/ 8 w 61"/>
                <a:gd name="T39" fmla="*/ 54 h 60"/>
                <a:gd name="T40" fmla="*/ 8 w 61"/>
                <a:gd name="T41" fmla="*/ 55 h 60"/>
                <a:gd name="T42" fmla="*/ 10 w 61"/>
                <a:gd name="T43" fmla="*/ 55 h 60"/>
                <a:gd name="T44" fmla="*/ 10 w 61"/>
                <a:gd name="T45" fmla="*/ 57 h 60"/>
                <a:gd name="T46" fmla="*/ 15 w 61"/>
                <a:gd name="T47" fmla="*/ 60 h 60"/>
                <a:gd name="T48" fmla="*/ 18 w 61"/>
                <a:gd name="T49" fmla="*/ 59 h 60"/>
                <a:gd name="T50" fmla="*/ 19 w 61"/>
                <a:gd name="T51" fmla="*/ 57 h 60"/>
                <a:gd name="T52" fmla="*/ 21 w 61"/>
                <a:gd name="T53" fmla="*/ 59 h 60"/>
                <a:gd name="T54" fmla="*/ 25 w 61"/>
                <a:gd name="T55" fmla="*/ 57 h 60"/>
                <a:gd name="T56" fmla="*/ 26 w 61"/>
                <a:gd name="T57" fmla="*/ 55 h 60"/>
                <a:gd name="T58" fmla="*/ 30 w 61"/>
                <a:gd name="T59" fmla="*/ 53 h 60"/>
                <a:gd name="T60" fmla="*/ 33 w 61"/>
                <a:gd name="T61" fmla="*/ 51 h 60"/>
                <a:gd name="T62" fmla="*/ 33 w 61"/>
                <a:gd name="T63" fmla="*/ 48 h 60"/>
                <a:gd name="T64" fmla="*/ 38 w 61"/>
                <a:gd name="T65" fmla="*/ 32 h 60"/>
                <a:gd name="T66" fmla="*/ 40 w 61"/>
                <a:gd name="T67" fmla="*/ 33 h 60"/>
                <a:gd name="T68" fmla="*/ 41 w 61"/>
                <a:gd name="T69" fmla="*/ 35 h 60"/>
                <a:gd name="T70" fmla="*/ 44 w 61"/>
                <a:gd name="T71" fmla="*/ 32 h 60"/>
                <a:gd name="T72" fmla="*/ 46 w 61"/>
                <a:gd name="T73" fmla="*/ 27 h 60"/>
                <a:gd name="T74" fmla="*/ 49 w 61"/>
                <a:gd name="T75" fmla="*/ 25 h 60"/>
                <a:gd name="T76" fmla="*/ 51 w 61"/>
                <a:gd name="T77" fmla="*/ 23 h 60"/>
                <a:gd name="T78" fmla="*/ 52 w 61"/>
                <a:gd name="T79" fmla="*/ 20 h 60"/>
                <a:gd name="T80" fmla="*/ 52 w 61"/>
                <a:gd name="T81" fmla="*/ 19 h 60"/>
                <a:gd name="T82" fmla="*/ 52 w 61"/>
                <a:gd name="T83" fmla="*/ 15 h 60"/>
                <a:gd name="T84" fmla="*/ 59 w 61"/>
                <a:gd name="T85" fmla="*/ 19 h 60"/>
                <a:gd name="T86" fmla="*/ 60 w 61"/>
                <a:gd name="T87" fmla="*/ 19 h 60"/>
                <a:gd name="T88" fmla="*/ 59 w 61"/>
                <a:gd name="T89" fmla="*/ 13 h 60"/>
                <a:gd name="T90" fmla="*/ 58 w 61"/>
                <a:gd name="T91" fmla="*/ 11 h 60"/>
                <a:gd name="T92" fmla="*/ 56 w 61"/>
                <a:gd name="T93" fmla="*/ 11 h 60"/>
                <a:gd name="T94" fmla="*/ 51 w 61"/>
                <a:gd name="T95" fmla="*/ 12 h 60"/>
                <a:gd name="T96" fmla="*/ 49 w 61"/>
                <a:gd name="T97" fmla="*/ 14 h 60"/>
                <a:gd name="T98" fmla="*/ 46 w 61"/>
                <a:gd name="T99" fmla="*/ 13 h 60"/>
                <a:gd name="T100" fmla="*/ 45 w 61"/>
                <a:gd name="T101" fmla="*/ 15 h 60"/>
                <a:gd name="T102" fmla="*/ 42 w 61"/>
                <a:gd name="T103" fmla="*/ 17 h 60"/>
                <a:gd name="T104" fmla="*/ 39 w 61"/>
                <a:gd name="T105" fmla="*/ 20 h 60"/>
                <a:gd name="T106" fmla="*/ 36 w 61"/>
                <a:gd name="T107" fmla="*/ 13 h 60"/>
                <a:gd name="T108" fmla="*/ 21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90" name="Freeform 27" descr="20%"/>
            <p:cNvSpPr>
              <a:spLocks/>
            </p:cNvSpPr>
            <p:nvPr/>
          </p:nvSpPr>
          <p:spPr bwMode="auto">
            <a:xfrm>
              <a:off x="5516563" y="4133850"/>
              <a:ext cx="625475" cy="511175"/>
            </a:xfrm>
            <a:custGeom>
              <a:avLst/>
              <a:gdLst>
                <a:gd name="T0" fmla="*/ 41 w 77"/>
                <a:gd name="T1" fmla="*/ 1 h 66"/>
                <a:gd name="T2" fmla="*/ 44 w 77"/>
                <a:gd name="T3" fmla="*/ 10 h 66"/>
                <a:gd name="T4" fmla="*/ 43 w 77"/>
                <a:gd name="T5" fmla="*/ 13 h 66"/>
                <a:gd name="T6" fmla="*/ 40 w 77"/>
                <a:gd name="T7" fmla="*/ 22 h 66"/>
                <a:gd name="T8" fmla="*/ 64 w 77"/>
                <a:gd name="T9" fmla="*/ 33 h 66"/>
                <a:gd name="T10" fmla="*/ 64 w 77"/>
                <a:gd name="T11" fmla="*/ 40 h 66"/>
                <a:gd name="T12" fmla="*/ 63 w 77"/>
                <a:gd name="T13" fmla="*/ 45 h 66"/>
                <a:gd name="T14" fmla="*/ 58 w 77"/>
                <a:gd name="T15" fmla="*/ 44 h 66"/>
                <a:gd name="T16" fmla="*/ 56 w 77"/>
                <a:gd name="T17" fmla="*/ 49 h 66"/>
                <a:gd name="T18" fmla="*/ 62 w 77"/>
                <a:gd name="T19" fmla="*/ 48 h 66"/>
                <a:gd name="T20" fmla="*/ 66 w 77"/>
                <a:gd name="T21" fmla="*/ 47 h 66"/>
                <a:gd name="T22" fmla="*/ 64 w 77"/>
                <a:gd name="T23" fmla="*/ 49 h 66"/>
                <a:gd name="T24" fmla="*/ 66 w 77"/>
                <a:gd name="T25" fmla="*/ 51 h 66"/>
                <a:gd name="T26" fmla="*/ 71 w 77"/>
                <a:gd name="T27" fmla="*/ 47 h 66"/>
                <a:gd name="T28" fmla="*/ 74 w 77"/>
                <a:gd name="T29" fmla="*/ 48 h 66"/>
                <a:gd name="T30" fmla="*/ 73 w 77"/>
                <a:gd name="T31" fmla="*/ 51 h 66"/>
                <a:gd name="T32" fmla="*/ 68 w 77"/>
                <a:gd name="T33" fmla="*/ 56 h 66"/>
                <a:gd name="T34" fmla="*/ 71 w 77"/>
                <a:gd name="T35" fmla="*/ 60 h 66"/>
                <a:gd name="T36" fmla="*/ 77 w 77"/>
                <a:gd name="T37" fmla="*/ 65 h 66"/>
                <a:gd name="T38" fmla="*/ 71 w 77"/>
                <a:gd name="T39" fmla="*/ 63 h 66"/>
                <a:gd name="T40" fmla="*/ 64 w 77"/>
                <a:gd name="T41" fmla="*/ 59 h 66"/>
                <a:gd name="T42" fmla="*/ 61 w 77"/>
                <a:gd name="T43" fmla="*/ 62 h 66"/>
                <a:gd name="T44" fmla="*/ 60 w 77"/>
                <a:gd name="T45" fmla="*/ 65 h 66"/>
                <a:gd name="T46" fmla="*/ 57 w 77"/>
                <a:gd name="T47" fmla="*/ 63 h 66"/>
                <a:gd name="T48" fmla="*/ 54 w 77"/>
                <a:gd name="T49" fmla="*/ 63 h 66"/>
                <a:gd name="T50" fmla="*/ 49 w 77"/>
                <a:gd name="T51" fmla="*/ 64 h 66"/>
                <a:gd name="T52" fmla="*/ 41 w 77"/>
                <a:gd name="T53" fmla="*/ 59 h 66"/>
                <a:gd name="T54" fmla="*/ 38 w 77"/>
                <a:gd name="T55" fmla="*/ 57 h 66"/>
                <a:gd name="T56" fmla="*/ 37 w 77"/>
                <a:gd name="T57" fmla="*/ 56 h 66"/>
                <a:gd name="T58" fmla="*/ 34 w 77"/>
                <a:gd name="T59" fmla="*/ 55 h 66"/>
                <a:gd name="T60" fmla="*/ 33 w 77"/>
                <a:gd name="T61" fmla="*/ 54 h 66"/>
                <a:gd name="T62" fmla="*/ 31 w 77"/>
                <a:gd name="T63" fmla="*/ 58 h 66"/>
                <a:gd name="T64" fmla="*/ 15 w 77"/>
                <a:gd name="T65" fmla="*/ 56 h 66"/>
                <a:gd name="T66" fmla="*/ 4 w 77"/>
                <a:gd name="T67" fmla="*/ 55 h 66"/>
                <a:gd name="T68" fmla="*/ 5 w 77"/>
                <a:gd name="T69" fmla="*/ 53 h 66"/>
                <a:gd name="T70" fmla="*/ 6 w 77"/>
                <a:gd name="T71" fmla="*/ 46 h 66"/>
                <a:gd name="T72" fmla="*/ 6 w 77"/>
                <a:gd name="T73" fmla="*/ 42 h 66"/>
                <a:gd name="T74" fmla="*/ 9 w 77"/>
                <a:gd name="T75" fmla="*/ 37 h 66"/>
                <a:gd name="T76" fmla="*/ 7 w 77"/>
                <a:gd name="T77" fmla="*/ 30 h 66"/>
                <a:gd name="T78" fmla="*/ 6 w 77"/>
                <a:gd name="T79" fmla="*/ 28 h 66"/>
                <a:gd name="T80" fmla="*/ 4 w 77"/>
                <a:gd name="T81" fmla="*/ 25 h 66"/>
                <a:gd name="T82" fmla="*/ 1 w 77"/>
                <a:gd name="T83" fmla="*/ 19 h 66"/>
                <a:gd name="T84" fmla="*/ 0 w 77"/>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91" name="Freeform 28" descr="20%"/>
            <p:cNvSpPr>
              <a:spLocks/>
            </p:cNvSpPr>
            <p:nvPr/>
          </p:nvSpPr>
          <p:spPr bwMode="auto">
            <a:xfrm>
              <a:off x="5818188" y="3846513"/>
              <a:ext cx="381000" cy="642937"/>
            </a:xfrm>
            <a:custGeom>
              <a:avLst/>
              <a:gdLst>
                <a:gd name="T0" fmla="*/ 44 w 47"/>
                <a:gd name="T1" fmla="*/ 0 h 83"/>
                <a:gd name="T2" fmla="*/ 15 w 47"/>
                <a:gd name="T3" fmla="*/ 2 h 83"/>
                <a:gd name="T4" fmla="*/ 15 w 47"/>
                <a:gd name="T5" fmla="*/ 3 h 83"/>
                <a:gd name="T6" fmla="*/ 12 w 47"/>
                <a:gd name="T7" fmla="*/ 5 h 83"/>
                <a:gd name="T8" fmla="*/ 12 w 47"/>
                <a:gd name="T9" fmla="*/ 8 h 83"/>
                <a:gd name="T10" fmla="*/ 12 w 47"/>
                <a:gd name="T11" fmla="*/ 11 h 83"/>
                <a:gd name="T12" fmla="*/ 11 w 47"/>
                <a:gd name="T13" fmla="*/ 12 h 83"/>
                <a:gd name="T14" fmla="*/ 9 w 47"/>
                <a:gd name="T15" fmla="*/ 14 h 83"/>
                <a:gd name="T16" fmla="*/ 7 w 47"/>
                <a:gd name="T17" fmla="*/ 16 h 83"/>
                <a:gd name="T18" fmla="*/ 6 w 47"/>
                <a:gd name="T19" fmla="*/ 17 h 83"/>
                <a:gd name="T20" fmla="*/ 6 w 47"/>
                <a:gd name="T21" fmla="*/ 19 h 83"/>
                <a:gd name="T22" fmla="*/ 5 w 47"/>
                <a:gd name="T23" fmla="*/ 21 h 83"/>
                <a:gd name="T24" fmla="*/ 5 w 47"/>
                <a:gd name="T25" fmla="*/ 22 h 83"/>
                <a:gd name="T26" fmla="*/ 4 w 47"/>
                <a:gd name="T27" fmla="*/ 25 h 83"/>
                <a:gd name="T28" fmla="*/ 3 w 47"/>
                <a:gd name="T29" fmla="*/ 27 h 83"/>
                <a:gd name="T30" fmla="*/ 4 w 47"/>
                <a:gd name="T31" fmla="*/ 30 h 83"/>
                <a:gd name="T32" fmla="*/ 5 w 47"/>
                <a:gd name="T33" fmla="*/ 31 h 83"/>
                <a:gd name="T34" fmla="*/ 5 w 47"/>
                <a:gd name="T35" fmla="*/ 33 h 83"/>
                <a:gd name="T36" fmla="*/ 5 w 47"/>
                <a:gd name="T37" fmla="*/ 33 h 83"/>
                <a:gd name="T38" fmla="*/ 5 w 47"/>
                <a:gd name="T39" fmla="*/ 34 h 83"/>
                <a:gd name="T40" fmla="*/ 5 w 47"/>
                <a:gd name="T41" fmla="*/ 34 h 83"/>
                <a:gd name="T42" fmla="*/ 4 w 47"/>
                <a:gd name="T43" fmla="*/ 36 h 83"/>
                <a:gd name="T44" fmla="*/ 5 w 47"/>
                <a:gd name="T45" fmla="*/ 37 h 83"/>
                <a:gd name="T46" fmla="*/ 4 w 47"/>
                <a:gd name="T47" fmla="*/ 38 h 83"/>
                <a:gd name="T48" fmla="*/ 6 w 47"/>
                <a:gd name="T49" fmla="*/ 42 h 83"/>
                <a:gd name="T50" fmla="*/ 6 w 47"/>
                <a:gd name="T51" fmla="*/ 45 h 83"/>
                <a:gd name="T52" fmla="*/ 7 w 47"/>
                <a:gd name="T53" fmla="*/ 47 h 83"/>
                <a:gd name="T54" fmla="*/ 8 w 47"/>
                <a:gd name="T55" fmla="*/ 48 h 83"/>
                <a:gd name="T56" fmla="*/ 8 w 47"/>
                <a:gd name="T57" fmla="*/ 49 h 83"/>
                <a:gd name="T58" fmla="*/ 6 w 47"/>
                <a:gd name="T59" fmla="*/ 50 h 83"/>
                <a:gd name="T60" fmla="*/ 6 w 47"/>
                <a:gd name="T61" fmla="*/ 51 h 83"/>
                <a:gd name="T62" fmla="*/ 5 w 47"/>
                <a:gd name="T63" fmla="*/ 54 h 83"/>
                <a:gd name="T64" fmla="*/ 3 w 47"/>
                <a:gd name="T65" fmla="*/ 59 h 83"/>
                <a:gd name="T66" fmla="*/ 0 w 47"/>
                <a:gd name="T67" fmla="*/ 66 h 83"/>
                <a:gd name="T68" fmla="*/ 0 w 47"/>
                <a:gd name="T69" fmla="*/ 71 h 83"/>
                <a:gd name="T70" fmla="*/ 27 w 47"/>
                <a:gd name="T71" fmla="*/ 70 h 83"/>
                <a:gd name="T72" fmla="*/ 27 w 47"/>
                <a:gd name="T73" fmla="*/ 71 h 83"/>
                <a:gd name="T74" fmla="*/ 26 w 47"/>
                <a:gd name="T75" fmla="*/ 73 h 83"/>
                <a:gd name="T76" fmla="*/ 27 w 47"/>
                <a:gd name="T77" fmla="*/ 77 h 83"/>
                <a:gd name="T78" fmla="*/ 29 w 47"/>
                <a:gd name="T79" fmla="*/ 80 h 83"/>
                <a:gd name="T80" fmla="*/ 30 w 47"/>
                <a:gd name="T81" fmla="*/ 83 h 83"/>
                <a:gd name="T82" fmla="*/ 32 w 47"/>
                <a:gd name="T83" fmla="*/ 83 h 83"/>
                <a:gd name="T84" fmla="*/ 35 w 47"/>
                <a:gd name="T85" fmla="*/ 81 h 83"/>
                <a:gd name="T86" fmla="*/ 41 w 47"/>
                <a:gd name="T87" fmla="*/ 79 h 83"/>
                <a:gd name="T88" fmla="*/ 43 w 47"/>
                <a:gd name="T89" fmla="*/ 79 h 83"/>
                <a:gd name="T90" fmla="*/ 45 w 47"/>
                <a:gd name="T91" fmla="*/ 78 h 83"/>
                <a:gd name="T92" fmla="*/ 46 w 47"/>
                <a:gd name="T93" fmla="*/ 79 h 83"/>
                <a:gd name="T94" fmla="*/ 47 w 47"/>
                <a:gd name="T95" fmla="*/ 80 h 83"/>
                <a:gd name="T96" fmla="*/ 47 w 47"/>
                <a:gd name="T97" fmla="*/ 79 h 83"/>
                <a:gd name="T98" fmla="*/ 44 w 47"/>
                <a:gd name="T99" fmla="*/ 54 h 83"/>
                <a:gd name="T100" fmla="*/ 44 w 47"/>
                <a:gd name="T101" fmla="*/ 52 h 83"/>
                <a:gd name="T102" fmla="*/ 45 w 47"/>
                <a:gd name="T103" fmla="*/ 2 h 83"/>
                <a:gd name="T104" fmla="*/ 44 w 47"/>
                <a:gd name="T105" fmla="*/ 0 h 83"/>
                <a:gd name="T106" fmla="*/ 44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92" name="Freeform 29"/>
            <p:cNvSpPr>
              <a:spLocks/>
            </p:cNvSpPr>
            <p:nvPr/>
          </p:nvSpPr>
          <p:spPr bwMode="auto">
            <a:xfrm>
              <a:off x="6878638" y="2732088"/>
              <a:ext cx="639762" cy="395287"/>
            </a:xfrm>
            <a:custGeom>
              <a:avLst/>
              <a:gdLst>
                <a:gd name="T0" fmla="*/ 19 w 79"/>
                <a:gd name="T1" fmla="*/ 49 h 51"/>
                <a:gd name="T2" fmla="*/ 55 w 79"/>
                <a:gd name="T3" fmla="*/ 42 h 51"/>
                <a:gd name="T4" fmla="*/ 66 w 79"/>
                <a:gd name="T5" fmla="*/ 40 h 51"/>
                <a:gd name="T6" fmla="*/ 67 w 79"/>
                <a:gd name="T7" fmla="*/ 40 h 51"/>
                <a:gd name="T8" fmla="*/ 67 w 79"/>
                <a:gd name="T9" fmla="*/ 39 h 51"/>
                <a:gd name="T10" fmla="*/ 67 w 79"/>
                <a:gd name="T11" fmla="*/ 38 h 51"/>
                <a:gd name="T12" fmla="*/ 68 w 79"/>
                <a:gd name="T13" fmla="*/ 37 h 51"/>
                <a:gd name="T14" fmla="*/ 70 w 79"/>
                <a:gd name="T15" fmla="*/ 37 h 51"/>
                <a:gd name="T16" fmla="*/ 71 w 79"/>
                <a:gd name="T17" fmla="*/ 37 h 51"/>
                <a:gd name="T18" fmla="*/ 74 w 79"/>
                <a:gd name="T19" fmla="*/ 35 h 51"/>
                <a:gd name="T20" fmla="*/ 74 w 79"/>
                <a:gd name="T21" fmla="*/ 33 h 51"/>
                <a:gd name="T22" fmla="*/ 77 w 79"/>
                <a:gd name="T23" fmla="*/ 31 h 51"/>
                <a:gd name="T24" fmla="*/ 79 w 79"/>
                <a:gd name="T25" fmla="*/ 30 h 51"/>
                <a:gd name="T26" fmla="*/ 79 w 79"/>
                <a:gd name="T27" fmla="*/ 29 h 51"/>
                <a:gd name="T28" fmla="*/ 77 w 79"/>
                <a:gd name="T29" fmla="*/ 28 h 51"/>
                <a:gd name="T30" fmla="*/ 76 w 79"/>
                <a:gd name="T31" fmla="*/ 27 h 51"/>
                <a:gd name="T32" fmla="*/ 75 w 79"/>
                <a:gd name="T33" fmla="*/ 27 h 51"/>
                <a:gd name="T34" fmla="*/ 75 w 79"/>
                <a:gd name="T35" fmla="*/ 26 h 51"/>
                <a:gd name="T36" fmla="*/ 73 w 79"/>
                <a:gd name="T37" fmla="*/ 26 h 51"/>
                <a:gd name="T38" fmla="*/ 73 w 79"/>
                <a:gd name="T39" fmla="*/ 24 h 51"/>
                <a:gd name="T40" fmla="*/ 71 w 79"/>
                <a:gd name="T41" fmla="*/ 24 h 51"/>
                <a:gd name="T42" fmla="*/ 71 w 79"/>
                <a:gd name="T43" fmla="*/ 23 h 51"/>
                <a:gd name="T44" fmla="*/ 71 w 79"/>
                <a:gd name="T45" fmla="*/ 20 h 51"/>
                <a:gd name="T46" fmla="*/ 72 w 79"/>
                <a:gd name="T47" fmla="*/ 20 h 51"/>
                <a:gd name="T48" fmla="*/ 71 w 79"/>
                <a:gd name="T49" fmla="*/ 18 h 51"/>
                <a:gd name="T50" fmla="*/ 70 w 79"/>
                <a:gd name="T51" fmla="*/ 17 h 51"/>
                <a:gd name="T52" fmla="*/ 70 w 79"/>
                <a:gd name="T53" fmla="*/ 17 h 51"/>
                <a:gd name="T54" fmla="*/ 71 w 79"/>
                <a:gd name="T55" fmla="*/ 16 h 51"/>
                <a:gd name="T56" fmla="*/ 72 w 79"/>
                <a:gd name="T57" fmla="*/ 15 h 51"/>
                <a:gd name="T58" fmla="*/ 73 w 79"/>
                <a:gd name="T59" fmla="*/ 12 h 51"/>
                <a:gd name="T60" fmla="*/ 73 w 79"/>
                <a:gd name="T61" fmla="*/ 11 h 51"/>
                <a:gd name="T62" fmla="*/ 74 w 79"/>
                <a:gd name="T63" fmla="*/ 10 h 51"/>
                <a:gd name="T64" fmla="*/ 74 w 79"/>
                <a:gd name="T65" fmla="*/ 9 h 51"/>
                <a:gd name="T66" fmla="*/ 73 w 79"/>
                <a:gd name="T67" fmla="*/ 9 h 51"/>
                <a:gd name="T68" fmla="*/ 70 w 79"/>
                <a:gd name="T69" fmla="*/ 8 h 51"/>
                <a:gd name="T70" fmla="*/ 70 w 79"/>
                <a:gd name="T71" fmla="*/ 8 h 51"/>
                <a:gd name="T72" fmla="*/ 69 w 79"/>
                <a:gd name="T73" fmla="*/ 7 h 51"/>
                <a:gd name="T74" fmla="*/ 69 w 79"/>
                <a:gd name="T75" fmla="*/ 6 h 51"/>
                <a:gd name="T76" fmla="*/ 67 w 79"/>
                <a:gd name="T77" fmla="*/ 3 h 51"/>
                <a:gd name="T78" fmla="*/ 66 w 79"/>
                <a:gd name="T79" fmla="*/ 3 h 51"/>
                <a:gd name="T80" fmla="*/ 66 w 79"/>
                <a:gd name="T81" fmla="*/ 2 h 51"/>
                <a:gd name="T82" fmla="*/ 65 w 79"/>
                <a:gd name="T83" fmla="*/ 2 h 51"/>
                <a:gd name="T84" fmla="*/ 65 w 79"/>
                <a:gd name="T85" fmla="*/ 2 h 51"/>
                <a:gd name="T86" fmla="*/ 65 w 79"/>
                <a:gd name="T87" fmla="*/ 1 h 51"/>
                <a:gd name="T88" fmla="*/ 64 w 79"/>
                <a:gd name="T89" fmla="*/ 0 h 51"/>
                <a:gd name="T90" fmla="*/ 9 w 79"/>
                <a:gd name="T91" fmla="*/ 11 h 51"/>
                <a:gd name="T92" fmla="*/ 8 w 79"/>
                <a:gd name="T93" fmla="*/ 7 h 51"/>
                <a:gd name="T94" fmla="*/ 5 w 79"/>
                <a:gd name="T95" fmla="*/ 10 h 51"/>
                <a:gd name="T96" fmla="*/ 5 w 79"/>
                <a:gd name="T97" fmla="*/ 10 h 51"/>
                <a:gd name="T98" fmla="*/ 4 w 79"/>
                <a:gd name="T99" fmla="*/ 9 h 51"/>
                <a:gd name="T100" fmla="*/ 4 w 79"/>
                <a:gd name="T101" fmla="*/ 9 h 51"/>
                <a:gd name="T102" fmla="*/ 3 w 79"/>
                <a:gd name="T103" fmla="*/ 11 h 51"/>
                <a:gd name="T104" fmla="*/ 1 w 79"/>
                <a:gd name="T105" fmla="*/ 13 h 51"/>
                <a:gd name="T106" fmla="*/ 0 w 79"/>
                <a:gd name="T107" fmla="*/ 14 h 51"/>
                <a:gd name="T108" fmla="*/ 4 w 79"/>
                <a:gd name="T109" fmla="*/ 36 h 51"/>
                <a:gd name="T110" fmla="*/ 6 w 79"/>
                <a:gd name="T111" fmla="*/ 51 h 51"/>
                <a:gd name="T112" fmla="*/ 19 w 79"/>
                <a:gd name="T113" fmla="*/ 49 h 51"/>
                <a:gd name="T114" fmla="*/ 19 w 79"/>
                <a:gd name="T115" fmla="*/ 4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93" name="Freeform 30"/>
            <p:cNvSpPr>
              <a:spLocks/>
            </p:cNvSpPr>
            <p:nvPr/>
          </p:nvSpPr>
          <p:spPr bwMode="auto">
            <a:xfrm>
              <a:off x="6664325" y="3127375"/>
              <a:ext cx="830263" cy="455613"/>
            </a:xfrm>
            <a:custGeom>
              <a:avLst/>
              <a:gdLst>
                <a:gd name="T0" fmla="*/ 31 w 102"/>
                <a:gd name="T1" fmla="*/ 55 h 59"/>
                <a:gd name="T2" fmla="*/ 26 w 102"/>
                <a:gd name="T3" fmla="*/ 56 h 59"/>
                <a:gd name="T4" fmla="*/ 22 w 102"/>
                <a:gd name="T5" fmla="*/ 56 h 59"/>
                <a:gd name="T6" fmla="*/ 5 w 102"/>
                <a:gd name="T7" fmla="*/ 56 h 59"/>
                <a:gd name="T8" fmla="*/ 9 w 102"/>
                <a:gd name="T9" fmla="*/ 52 h 59"/>
                <a:gd name="T10" fmla="*/ 10 w 102"/>
                <a:gd name="T11" fmla="*/ 49 h 59"/>
                <a:gd name="T12" fmla="*/ 19 w 102"/>
                <a:gd name="T13" fmla="*/ 40 h 59"/>
                <a:gd name="T14" fmla="*/ 21 w 102"/>
                <a:gd name="T15" fmla="*/ 44 h 59"/>
                <a:gd name="T16" fmla="*/ 27 w 102"/>
                <a:gd name="T17" fmla="*/ 44 h 59"/>
                <a:gd name="T18" fmla="*/ 29 w 102"/>
                <a:gd name="T19" fmla="*/ 43 h 59"/>
                <a:gd name="T20" fmla="*/ 34 w 102"/>
                <a:gd name="T21" fmla="*/ 42 h 59"/>
                <a:gd name="T22" fmla="*/ 36 w 102"/>
                <a:gd name="T23" fmla="*/ 41 h 59"/>
                <a:gd name="T24" fmla="*/ 42 w 102"/>
                <a:gd name="T25" fmla="*/ 36 h 59"/>
                <a:gd name="T26" fmla="*/ 44 w 102"/>
                <a:gd name="T27" fmla="*/ 28 h 59"/>
                <a:gd name="T28" fmla="*/ 49 w 102"/>
                <a:gd name="T29" fmla="*/ 18 h 59"/>
                <a:gd name="T30" fmla="*/ 52 w 102"/>
                <a:gd name="T31" fmla="*/ 19 h 59"/>
                <a:gd name="T32" fmla="*/ 55 w 102"/>
                <a:gd name="T33" fmla="*/ 12 h 59"/>
                <a:gd name="T34" fmla="*/ 59 w 102"/>
                <a:gd name="T35" fmla="*/ 10 h 59"/>
                <a:gd name="T36" fmla="*/ 61 w 102"/>
                <a:gd name="T37" fmla="*/ 5 h 59"/>
                <a:gd name="T38" fmla="*/ 61 w 102"/>
                <a:gd name="T39" fmla="*/ 1 h 59"/>
                <a:gd name="T40" fmla="*/ 68 w 102"/>
                <a:gd name="T41" fmla="*/ 4 h 59"/>
                <a:gd name="T42" fmla="*/ 70 w 102"/>
                <a:gd name="T43" fmla="*/ 1 h 59"/>
                <a:gd name="T44" fmla="*/ 73 w 102"/>
                <a:gd name="T45" fmla="*/ 2 h 59"/>
                <a:gd name="T46" fmla="*/ 76 w 102"/>
                <a:gd name="T47" fmla="*/ 4 h 59"/>
                <a:gd name="T48" fmla="*/ 80 w 102"/>
                <a:gd name="T49" fmla="*/ 8 h 59"/>
                <a:gd name="T50" fmla="*/ 77 w 102"/>
                <a:gd name="T51" fmla="*/ 14 h 59"/>
                <a:gd name="T52" fmla="*/ 81 w 102"/>
                <a:gd name="T53" fmla="*/ 15 h 59"/>
                <a:gd name="T54" fmla="*/ 84 w 102"/>
                <a:gd name="T55" fmla="*/ 17 h 59"/>
                <a:gd name="T56" fmla="*/ 87 w 102"/>
                <a:gd name="T57" fmla="*/ 18 h 59"/>
                <a:gd name="T58" fmla="*/ 93 w 102"/>
                <a:gd name="T59" fmla="*/ 20 h 59"/>
                <a:gd name="T60" fmla="*/ 93 w 102"/>
                <a:gd name="T61" fmla="*/ 23 h 59"/>
                <a:gd name="T62" fmla="*/ 92 w 102"/>
                <a:gd name="T63" fmla="*/ 26 h 59"/>
                <a:gd name="T64" fmla="*/ 95 w 102"/>
                <a:gd name="T65" fmla="*/ 29 h 59"/>
                <a:gd name="T66" fmla="*/ 93 w 102"/>
                <a:gd name="T67" fmla="*/ 30 h 59"/>
                <a:gd name="T68" fmla="*/ 94 w 102"/>
                <a:gd name="T69" fmla="*/ 31 h 59"/>
                <a:gd name="T70" fmla="*/ 92 w 102"/>
                <a:gd name="T71" fmla="*/ 32 h 59"/>
                <a:gd name="T72" fmla="*/ 94 w 102"/>
                <a:gd name="T73" fmla="*/ 33 h 59"/>
                <a:gd name="T74" fmla="*/ 94 w 102"/>
                <a:gd name="T75" fmla="*/ 36 h 59"/>
                <a:gd name="T76" fmla="*/ 92 w 102"/>
                <a:gd name="T77" fmla="*/ 36 h 59"/>
                <a:gd name="T78" fmla="*/ 96 w 102"/>
                <a:gd name="T79" fmla="*/ 37 h 59"/>
                <a:gd name="T80" fmla="*/ 100 w 102"/>
                <a:gd name="T81" fmla="*/ 36 h 59"/>
                <a:gd name="T82" fmla="*/ 101 w 102"/>
                <a:gd name="T83" fmla="*/ 42 h 59"/>
                <a:gd name="T84" fmla="*/ 101 w 102"/>
                <a:gd name="T85" fmla="*/ 43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94" name="Freeform 31"/>
            <p:cNvSpPr>
              <a:spLocks/>
            </p:cNvSpPr>
            <p:nvPr/>
          </p:nvSpPr>
          <p:spPr bwMode="auto">
            <a:xfrm>
              <a:off x="4457700" y="2794000"/>
              <a:ext cx="906463" cy="425450"/>
            </a:xfrm>
            <a:custGeom>
              <a:avLst/>
              <a:gdLst>
                <a:gd name="T0" fmla="*/ 0 w 111"/>
                <a:gd name="T1" fmla="*/ 34 h 55"/>
                <a:gd name="T2" fmla="*/ 3 w 111"/>
                <a:gd name="T3" fmla="*/ 0 h 55"/>
                <a:gd name="T4" fmla="*/ 72 w 111"/>
                <a:gd name="T5" fmla="*/ 3 h 55"/>
                <a:gd name="T6" fmla="*/ 74 w 111"/>
                <a:gd name="T7" fmla="*/ 6 h 55"/>
                <a:gd name="T8" fmla="*/ 76 w 111"/>
                <a:gd name="T9" fmla="*/ 6 h 55"/>
                <a:gd name="T10" fmla="*/ 78 w 111"/>
                <a:gd name="T11" fmla="*/ 5 h 55"/>
                <a:gd name="T12" fmla="*/ 79 w 111"/>
                <a:gd name="T13" fmla="*/ 6 h 55"/>
                <a:gd name="T14" fmla="*/ 80 w 111"/>
                <a:gd name="T15" fmla="*/ 9 h 55"/>
                <a:gd name="T16" fmla="*/ 82 w 111"/>
                <a:gd name="T17" fmla="*/ 9 h 55"/>
                <a:gd name="T18" fmla="*/ 83 w 111"/>
                <a:gd name="T19" fmla="*/ 9 h 55"/>
                <a:gd name="T20" fmla="*/ 85 w 111"/>
                <a:gd name="T21" fmla="*/ 7 h 55"/>
                <a:gd name="T22" fmla="*/ 87 w 111"/>
                <a:gd name="T23" fmla="*/ 7 h 55"/>
                <a:gd name="T24" fmla="*/ 89 w 111"/>
                <a:gd name="T25" fmla="*/ 8 h 55"/>
                <a:gd name="T26" fmla="*/ 94 w 111"/>
                <a:gd name="T27" fmla="*/ 11 h 55"/>
                <a:gd name="T28" fmla="*/ 97 w 111"/>
                <a:gd name="T29" fmla="*/ 13 h 55"/>
                <a:gd name="T30" fmla="*/ 97 w 111"/>
                <a:gd name="T31" fmla="*/ 15 h 55"/>
                <a:gd name="T32" fmla="*/ 99 w 111"/>
                <a:gd name="T33" fmla="*/ 16 h 55"/>
                <a:gd name="T34" fmla="*/ 99 w 111"/>
                <a:gd name="T35" fmla="*/ 17 h 55"/>
                <a:gd name="T36" fmla="*/ 98 w 111"/>
                <a:gd name="T37" fmla="*/ 19 h 55"/>
                <a:gd name="T38" fmla="*/ 99 w 111"/>
                <a:gd name="T39" fmla="*/ 21 h 55"/>
                <a:gd name="T40" fmla="*/ 100 w 111"/>
                <a:gd name="T41" fmla="*/ 24 h 55"/>
                <a:gd name="T42" fmla="*/ 101 w 111"/>
                <a:gd name="T43" fmla="*/ 25 h 55"/>
                <a:gd name="T44" fmla="*/ 101 w 111"/>
                <a:gd name="T45" fmla="*/ 26 h 55"/>
                <a:gd name="T46" fmla="*/ 101 w 111"/>
                <a:gd name="T47" fmla="*/ 28 h 55"/>
                <a:gd name="T48" fmla="*/ 103 w 111"/>
                <a:gd name="T49" fmla="*/ 29 h 55"/>
                <a:gd name="T50" fmla="*/ 104 w 111"/>
                <a:gd name="T51" fmla="*/ 30 h 55"/>
                <a:gd name="T52" fmla="*/ 103 w 111"/>
                <a:gd name="T53" fmla="*/ 32 h 55"/>
                <a:gd name="T54" fmla="*/ 103 w 111"/>
                <a:gd name="T55" fmla="*/ 34 h 55"/>
                <a:gd name="T56" fmla="*/ 105 w 111"/>
                <a:gd name="T57" fmla="*/ 35 h 55"/>
                <a:gd name="T58" fmla="*/ 105 w 111"/>
                <a:gd name="T59" fmla="*/ 37 h 55"/>
                <a:gd name="T60" fmla="*/ 104 w 111"/>
                <a:gd name="T61" fmla="*/ 38 h 55"/>
                <a:gd name="T62" fmla="*/ 105 w 111"/>
                <a:gd name="T63" fmla="*/ 39 h 55"/>
                <a:gd name="T64" fmla="*/ 106 w 111"/>
                <a:gd name="T65" fmla="*/ 41 h 55"/>
                <a:gd name="T66" fmla="*/ 105 w 111"/>
                <a:gd name="T67" fmla="*/ 42 h 55"/>
                <a:gd name="T68" fmla="*/ 106 w 111"/>
                <a:gd name="T69" fmla="*/ 44 h 55"/>
                <a:gd name="T70" fmla="*/ 106 w 111"/>
                <a:gd name="T71" fmla="*/ 45 h 55"/>
                <a:gd name="T72" fmla="*/ 107 w 111"/>
                <a:gd name="T73" fmla="*/ 46 h 55"/>
                <a:gd name="T74" fmla="*/ 108 w 111"/>
                <a:gd name="T75" fmla="*/ 48 h 55"/>
                <a:gd name="T76" fmla="*/ 109 w 111"/>
                <a:gd name="T77" fmla="*/ 50 h 55"/>
                <a:gd name="T78" fmla="*/ 111 w 111"/>
                <a:gd name="T79" fmla="*/ 52 h 55"/>
                <a:gd name="T80" fmla="*/ 111 w 111"/>
                <a:gd name="T81" fmla="*/ 53 h 55"/>
                <a:gd name="T82" fmla="*/ 111 w 111"/>
                <a:gd name="T83" fmla="*/ 54 h 55"/>
                <a:gd name="T84" fmla="*/ 111 w 111"/>
                <a:gd name="T85" fmla="*/ 55 h 55"/>
                <a:gd name="T86" fmla="*/ 25 w 111"/>
                <a:gd name="T87" fmla="*/ 53 h 55"/>
                <a:gd name="T88" fmla="*/ 26 w 111"/>
                <a:gd name="T89" fmla="*/ 36 h 55"/>
                <a:gd name="T90" fmla="*/ 0 w 111"/>
                <a:gd name="T91" fmla="*/ 34 h 55"/>
                <a:gd name="T92" fmla="*/ 0 w 111"/>
                <a:gd name="T93" fmla="*/ 3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95" name="Freeform 32"/>
            <p:cNvSpPr>
              <a:spLocks/>
            </p:cNvSpPr>
            <p:nvPr/>
          </p:nvSpPr>
          <p:spPr bwMode="auto">
            <a:xfrm>
              <a:off x="4522788" y="3590925"/>
              <a:ext cx="944562" cy="465138"/>
            </a:xfrm>
            <a:custGeom>
              <a:avLst/>
              <a:gdLst>
                <a:gd name="T0" fmla="*/ 14 w 116"/>
                <a:gd name="T1" fmla="*/ 1 h 60"/>
                <a:gd name="T2" fmla="*/ 0 w 116"/>
                <a:gd name="T3" fmla="*/ 9 h 60"/>
                <a:gd name="T4" fmla="*/ 40 w 116"/>
                <a:gd name="T5" fmla="*/ 44 h 60"/>
                <a:gd name="T6" fmla="*/ 42 w 116"/>
                <a:gd name="T7" fmla="*/ 45 h 60"/>
                <a:gd name="T8" fmla="*/ 45 w 116"/>
                <a:gd name="T9" fmla="*/ 48 h 60"/>
                <a:gd name="T10" fmla="*/ 48 w 116"/>
                <a:gd name="T11" fmla="*/ 47 h 60"/>
                <a:gd name="T12" fmla="*/ 50 w 116"/>
                <a:gd name="T13" fmla="*/ 48 h 60"/>
                <a:gd name="T14" fmla="*/ 51 w 116"/>
                <a:gd name="T15" fmla="*/ 50 h 60"/>
                <a:gd name="T16" fmla="*/ 55 w 116"/>
                <a:gd name="T17" fmla="*/ 51 h 60"/>
                <a:gd name="T18" fmla="*/ 57 w 116"/>
                <a:gd name="T19" fmla="*/ 52 h 60"/>
                <a:gd name="T20" fmla="*/ 59 w 116"/>
                <a:gd name="T21" fmla="*/ 51 h 60"/>
                <a:gd name="T22" fmla="*/ 61 w 116"/>
                <a:gd name="T23" fmla="*/ 53 h 60"/>
                <a:gd name="T24" fmla="*/ 65 w 116"/>
                <a:gd name="T25" fmla="*/ 53 h 60"/>
                <a:gd name="T26" fmla="*/ 67 w 116"/>
                <a:gd name="T27" fmla="*/ 55 h 60"/>
                <a:gd name="T28" fmla="*/ 68 w 116"/>
                <a:gd name="T29" fmla="*/ 57 h 60"/>
                <a:gd name="T30" fmla="*/ 71 w 116"/>
                <a:gd name="T31" fmla="*/ 56 h 60"/>
                <a:gd name="T32" fmla="*/ 75 w 116"/>
                <a:gd name="T33" fmla="*/ 58 h 60"/>
                <a:gd name="T34" fmla="*/ 77 w 116"/>
                <a:gd name="T35" fmla="*/ 57 h 60"/>
                <a:gd name="T36" fmla="*/ 79 w 116"/>
                <a:gd name="T37" fmla="*/ 57 h 60"/>
                <a:gd name="T38" fmla="*/ 79 w 116"/>
                <a:gd name="T39" fmla="*/ 60 h 60"/>
                <a:gd name="T40" fmla="*/ 80 w 116"/>
                <a:gd name="T41" fmla="*/ 58 h 60"/>
                <a:gd name="T42" fmla="*/ 82 w 116"/>
                <a:gd name="T43" fmla="*/ 56 h 60"/>
                <a:gd name="T44" fmla="*/ 83 w 116"/>
                <a:gd name="T45" fmla="*/ 57 h 60"/>
                <a:gd name="T46" fmla="*/ 85 w 116"/>
                <a:gd name="T47" fmla="*/ 58 h 60"/>
                <a:gd name="T48" fmla="*/ 87 w 116"/>
                <a:gd name="T49" fmla="*/ 57 h 60"/>
                <a:gd name="T50" fmla="*/ 87 w 116"/>
                <a:gd name="T51" fmla="*/ 58 h 60"/>
                <a:gd name="T52" fmla="*/ 90 w 116"/>
                <a:gd name="T53" fmla="*/ 60 h 60"/>
                <a:gd name="T54" fmla="*/ 93 w 116"/>
                <a:gd name="T55" fmla="*/ 58 h 60"/>
                <a:gd name="T56" fmla="*/ 99 w 116"/>
                <a:gd name="T57" fmla="*/ 56 h 60"/>
                <a:gd name="T58" fmla="*/ 101 w 116"/>
                <a:gd name="T59" fmla="*/ 56 h 60"/>
                <a:gd name="T60" fmla="*/ 106 w 116"/>
                <a:gd name="T61" fmla="*/ 56 h 60"/>
                <a:gd name="T62" fmla="*/ 113 w 116"/>
                <a:gd name="T63" fmla="*/ 59 h 60"/>
                <a:gd name="T64" fmla="*/ 115 w 116"/>
                <a:gd name="T65" fmla="*/ 60 h 60"/>
                <a:gd name="T66" fmla="*/ 116 w 116"/>
                <a:gd name="T67" fmla="*/ 31 h 60"/>
                <a:gd name="T68" fmla="*/ 114 w 116"/>
                <a:gd name="T69" fmla="*/ 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96" name="Freeform 33" descr="20%"/>
            <p:cNvSpPr>
              <a:spLocks/>
            </p:cNvSpPr>
            <p:nvPr/>
          </p:nvSpPr>
          <p:spPr bwMode="auto">
            <a:xfrm>
              <a:off x="5322888" y="3127375"/>
              <a:ext cx="730250" cy="603250"/>
            </a:xfrm>
            <a:custGeom>
              <a:avLst/>
              <a:gdLst>
                <a:gd name="T0" fmla="*/ 76 w 90"/>
                <a:gd name="T1" fmla="*/ 69 h 78"/>
                <a:gd name="T2" fmla="*/ 77 w 90"/>
                <a:gd name="T3" fmla="*/ 71 h 78"/>
                <a:gd name="T4" fmla="*/ 77 w 90"/>
                <a:gd name="T5" fmla="*/ 74 h 78"/>
                <a:gd name="T6" fmla="*/ 74 w 90"/>
                <a:gd name="T7" fmla="*/ 77 h 78"/>
                <a:gd name="T8" fmla="*/ 83 w 90"/>
                <a:gd name="T9" fmla="*/ 78 h 78"/>
                <a:gd name="T10" fmla="*/ 83 w 90"/>
                <a:gd name="T11" fmla="*/ 74 h 78"/>
                <a:gd name="T12" fmla="*/ 85 w 90"/>
                <a:gd name="T13" fmla="*/ 69 h 78"/>
                <a:gd name="T14" fmla="*/ 88 w 90"/>
                <a:gd name="T15" fmla="*/ 67 h 78"/>
                <a:gd name="T16" fmla="*/ 89 w 90"/>
                <a:gd name="T17" fmla="*/ 67 h 78"/>
                <a:gd name="T18" fmla="*/ 90 w 90"/>
                <a:gd name="T19" fmla="*/ 61 h 78"/>
                <a:gd name="T20" fmla="*/ 89 w 90"/>
                <a:gd name="T21" fmla="*/ 60 h 78"/>
                <a:gd name="T22" fmla="*/ 88 w 90"/>
                <a:gd name="T23" fmla="*/ 59 h 78"/>
                <a:gd name="T24" fmla="*/ 87 w 90"/>
                <a:gd name="T25" fmla="*/ 60 h 78"/>
                <a:gd name="T26" fmla="*/ 84 w 90"/>
                <a:gd name="T27" fmla="*/ 56 h 78"/>
                <a:gd name="T28" fmla="*/ 85 w 90"/>
                <a:gd name="T29" fmla="*/ 54 h 78"/>
                <a:gd name="T30" fmla="*/ 84 w 90"/>
                <a:gd name="T31" fmla="*/ 52 h 78"/>
                <a:gd name="T32" fmla="*/ 79 w 90"/>
                <a:gd name="T33" fmla="*/ 46 h 78"/>
                <a:gd name="T34" fmla="*/ 74 w 90"/>
                <a:gd name="T35" fmla="*/ 43 h 78"/>
                <a:gd name="T36" fmla="*/ 71 w 90"/>
                <a:gd name="T37" fmla="*/ 38 h 78"/>
                <a:gd name="T38" fmla="*/ 74 w 90"/>
                <a:gd name="T39" fmla="*/ 34 h 78"/>
                <a:gd name="T40" fmla="*/ 74 w 90"/>
                <a:gd name="T41" fmla="*/ 30 h 78"/>
                <a:gd name="T42" fmla="*/ 70 w 90"/>
                <a:gd name="T43" fmla="*/ 27 h 78"/>
                <a:gd name="T44" fmla="*/ 68 w 90"/>
                <a:gd name="T45" fmla="*/ 29 h 78"/>
                <a:gd name="T46" fmla="*/ 65 w 90"/>
                <a:gd name="T47" fmla="*/ 22 h 78"/>
                <a:gd name="T48" fmla="*/ 60 w 90"/>
                <a:gd name="T49" fmla="*/ 18 h 78"/>
                <a:gd name="T50" fmla="*/ 56 w 90"/>
                <a:gd name="T51" fmla="*/ 13 h 78"/>
                <a:gd name="T52" fmla="*/ 55 w 90"/>
                <a:gd name="T53" fmla="*/ 6 h 78"/>
                <a:gd name="T54" fmla="*/ 55 w 90"/>
                <a:gd name="T55" fmla="*/ 4 h 78"/>
                <a:gd name="T56" fmla="*/ 0 w 90"/>
                <a:gd name="T57" fmla="*/ 2 h 78"/>
                <a:gd name="T58" fmla="*/ 2 w 90"/>
                <a:gd name="T59" fmla="*/ 5 h 78"/>
                <a:gd name="T60" fmla="*/ 5 w 90"/>
                <a:gd name="T61" fmla="*/ 9 h 78"/>
                <a:gd name="T62" fmla="*/ 5 w 90"/>
                <a:gd name="T63" fmla="*/ 11 h 78"/>
                <a:gd name="T64" fmla="*/ 11 w 90"/>
                <a:gd name="T65" fmla="*/ 16 h 78"/>
                <a:gd name="T66" fmla="*/ 9 w 90"/>
                <a:gd name="T67" fmla="*/ 20 h 78"/>
                <a:gd name="T68" fmla="*/ 11 w 90"/>
                <a:gd name="T69" fmla="*/ 22 h 78"/>
                <a:gd name="T70" fmla="*/ 13 w 90"/>
                <a:gd name="T71" fmla="*/ 26 h 78"/>
                <a:gd name="T72" fmla="*/ 15 w 90"/>
                <a:gd name="T73" fmla="*/ 27 h 78"/>
                <a:gd name="T74" fmla="*/ 16 w 90"/>
                <a:gd name="T75" fmla="*/ 72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497" name="Freeform 34" descr="20%"/>
            <p:cNvSpPr>
              <a:spLocks/>
            </p:cNvSpPr>
            <p:nvPr/>
          </p:nvSpPr>
          <p:spPr bwMode="auto">
            <a:xfrm>
              <a:off x="6011863" y="3265488"/>
              <a:ext cx="809625" cy="395287"/>
            </a:xfrm>
            <a:custGeom>
              <a:avLst/>
              <a:gdLst>
                <a:gd name="T0" fmla="*/ 20 w 99"/>
                <a:gd name="T1" fmla="*/ 49 h 51"/>
                <a:gd name="T2" fmla="*/ 19 w 99"/>
                <a:gd name="T3" fmla="*/ 47 h 51"/>
                <a:gd name="T4" fmla="*/ 22 w 99"/>
                <a:gd name="T5" fmla="*/ 47 h 51"/>
                <a:gd name="T6" fmla="*/ 80 w 99"/>
                <a:gd name="T7" fmla="*/ 41 h 51"/>
                <a:gd name="T8" fmla="*/ 85 w 99"/>
                <a:gd name="T9" fmla="*/ 38 h 51"/>
                <a:gd name="T10" fmla="*/ 89 w 99"/>
                <a:gd name="T11" fmla="*/ 35 h 51"/>
                <a:gd name="T12" fmla="*/ 89 w 99"/>
                <a:gd name="T13" fmla="*/ 33 h 51"/>
                <a:gd name="T14" fmla="*/ 90 w 99"/>
                <a:gd name="T15" fmla="*/ 31 h 51"/>
                <a:gd name="T16" fmla="*/ 99 w 99"/>
                <a:gd name="T17" fmla="*/ 23 h 51"/>
                <a:gd name="T18" fmla="*/ 98 w 99"/>
                <a:gd name="T19" fmla="*/ 22 h 51"/>
                <a:gd name="T20" fmla="*/ 97 w 99"/>
                <a:gd name="T21" fmla="*/ 21 h 51"/>
                <a:gd name="T22" fmla="*/ 95 w 99"/>
                <a:gd name="T23" fmla="*/ 20 h 51"/>
                <a:gd name="T24" fmla="*/ 94 w 99"/>
                <a:gd name="T25" fmla="*/ 20 h 51"/>
                <a:gd name="T26" fmla="*/ 90 w 99"/>
                <a:gd name="T27" fmla="*/ 14 h 51"/>
                <a:gd name="T28" fmla="*/ 89 w 99"/>
                <a:gd name="T29" fmla="*/ 12 h 51"/>
                <a:gd name="T30" fmla="*/ 89 w 99"/>
                <a:gd name="T31" fmla="*/ 8 h 51"/>
                <a:gd name="T32" fmla="*/ 87 w 99"/>
                <a:gd name="T33" fmla="*/ 7 h 51"/>
                <a:gd name="T34" fmla="*/ 84 w 99"/>
                <a:gd name="T35" fmla="*/ 4 h 51"/>
                <a:gd name="T36" fmla="*/ 82 w 99"/>
                <a:gd name="T37" fmla="*/ 4 h 51"/>
                <a:gd name="T38" fmla="*/ 81 w 99"/>
                <a:gd name="T39" fmla="*/ 6 h 51"/>
                <a:gd name="T40" fmla="*/ 78 w 99"/>
                <a:gd name="T41" fmla="*/ 6 h 51"/>
                <a:gd name="T42" fmla="*/ 75 w 99"/>
                <a:gd name="T43" fmla="*/ 6 h 51"/>
                <a:gd name="T44" fmla="*/ 71 w 99"/>
                <a:gd name="T45" fmla="*/ 5 h 51"/>
                <a:gd name="T46" fmla="*/ 66 w 99"/>
                <a:gd name="T47" fmla="*/ 4 h 51"/>
                <a:gd name="T48" fmla="*/ 63 w 99"/>
                <a:gd name="T49" fmla="*/ 0 h 51"/>
                <a:gd name="T50" fmla="*/ 61 w 99"/>
                <a:gd name="T51" fmla="*/ 1 h 51"/>
                <a:gd name="T52" fmla="*/ 58 w 99"/>
                <a:gd name="T53" fmla="*/ 0 h 51"/>
                <a:gd name="T54" fmla="*/ 58 w 99"/>
                <a:gd name="T55" fmla="*/ 2 h 51"/>
                <a:gd name="T56" fmla="*/ 58 w 99"/>
                <a:gd name="T57" fmla="*/ 6 h 51"/>
                <a:gd name="T58" fmla="*/ 55 w 99"/>
                <a:gd name="T59" fmla="*/ 8 h 51"/>
                <a:gd name="T60" fmla="*/ 51 w 99"/>
                <a:gd name="T61" fmla="*/ 8 h 51"/>
                <a:gd name="T62" fmla="*/ 46 w 99"/>
                <a:gd name="T63" fmla="*/ 18 h 51"/>
                <a:gd name="T64" fmla="*/ 42 w 99"/>
                <a:gd name="T65" fmla="*/ 21 h 51"/>
                <a:gd name="T66" fmla="*/ 39 w 99"/>
                <a:gd name="T67" fmla="*/ 19 h 51"/>
                <a:gd name="T68" fmla="*/ 37 w 99"/>
                <a:gd name="T69" fmla="*/ 24 h 51"/>
                <a:gd name="T70" fmla="*/ 35 w 99"/>
                <a:gd name="T71" fmla="*/ 24 h 51"/>
                <a:gd name="T72" fmla="*/ 32 w 99"/>
                <a:gd name="T73" fmla="*/ 23 h 51"/>
                <a:gd name="T74" fmla="*/ 30 w 99"/>
                <a:gd name="T75" fmla="*/ 26 h 51"/>
                <a:gd name="T76" fmla="*/ 26 w 99"/>
                <a:gd name="T77" fmla="*/ 24 h 51"/>
                <a:gd name="T78" fmla="*/ 20 w 99"/>
                <a:gd name="T79" fmla="*/ 25 h 51"/>
                <a:gd name="T80" fmla="*/ 20 w 99"/>
                <a:gd name="T81" fmla="*/ 27 h 51"/>
                <a:gd name="T82" fmla="*/ 18 w 99"/>
                <a:gd name="T83" fmla="*/ 27 h 51"/>
                <a:gd name="T84" fmla="*/ 18 w 99"/>
                <a:gd name="T85" fmla="*/ 27 h 51"/>
                <a:gd name="T86" fmla="*/ 17 w 99"/>
                <a:gd name="T87" fmla="*/ 30 h 51"/>
                <a:gd name="T88" fmla="*/ 17 w 99"/>
                <a:gd name="T89" fmla="*/ 30 h 51"/>
                <a:gd name="T90" fmla="*/ 18 w 99"/>
                <a:gd name="T91" fmla="*/ 33 h 51"/>
                <a:gd name="T92" fmla="*/ 12 w 99"/>
                <a:gd name="T93" fmla="*/ 34 h 51"/>
                <a:gd name="T94" fmla="*/ 13 w 99"/>
                <a:gd name="T95" fmla="*/ 40 h 51"/>
                <a:gd name="T96" fmla="*/ 10 w 99"/>
                <a:gd name="T97" fmla="*/ 39 h 51"/>
                <a:gd name="T98" fmla="*/ 6 w 99"/>
                <a:gd name="T99" fmla="*/ 38 h 51"/>
                <a:gd name="T100" fmla="*/ 4 w 99"/>
                <a:gd name="T101" fmla="*/ 42 h 51"/>
                <a:gd name="T102" fmla="*/ 4 w 99"/>
                <a:gd name="T103" fmla="*/ 42 h 51"/>
                <a:gd name="T104" fmla="*/ 5 w 99"/>
                <a:gd name="T105" fmla="*/ 44 h 51"/>
                <a:gd name="T106" fmla="*/ 3 w 99"/>
                <a:gd name="T107" fmla="*/ 49 h 51"/>
                <a:gd name="T108" fmla="*/ 1 w 99"/>
                <a:gd name="T109" fmla="*/ 49 h 51"/>
                <a:gd name="T110" fmla="*/ 0 w 99"/>
                <a:gd name="T111" fmla="*/ 51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98" name="Freeform 35" descr="20%"/>
            <p:cNvSpPr>
              <a:spLocks/>
            </p:cNvSpPr>
            <p:nvPr/>
          </p:nvSpPr>
          <p:spPr bwMode="auto">
            <a:xfrm>
              <a:off x="5940425" y="3560763"/>
              <a:ext cx="901700" cy="301625"/>
            </a:xfrm>
            <a:custGeom>
              <a:avLst/>
              <a:gdLst>
                <a:gd name="T0" fmla="*/ 111 w 111"/>
                <a:gd name="T1" fmla="*/ 0 h 39"/>
                <a:gd name="T2" fmla="*/ 89 w 111"/>
                <a:gd name="T3" fmla="*/ 3 h 39"/>
                <a:gd name="T4" fmla="*/ 87 w 111"/>
                <a:gd name="T5" fmla="*/ 4 h 39"/>
                <a:gd name="T6" fmla="*/ 31 w 111"/>
                <a:gd name="T7" fmla="*/ 9 h 39"/>
                <a:gd name="T8" fmla="*/ 31 w 111"/>
                <a:gd name="T9" fmla="*/ 8 h 39"/>
                <a:gd name="T10" fmla="*/ 28 w 111"/>
                <a:gd name="T11" fmla="*/ 9 h 39"/>
                <a:gd name="T12" fmla="*/ 29 w 111"/>
                <a:gd name="T13" fmla="*/ 10 h 39"/>
                <a:gd name="T14" fmla="*/ 29 w 111"/>
                <a:gd name="T15" fmla="*/ 11 h 39"/>
                <a:gd name="T16" fmla="*/ 9 w 111"/>
                <a:gd name="T17" fmla="*/ 13 h 39"/>
                <a:gd name="T18" fmla="*/ 8 w 111"/>
                <a:gd name="T19" fmla="*/ 15 h 39"/>
                <a:gd name="T20" fmla="*/ 7 w 111"/>
                <a:gd name="T21" fmla="*/ 18 h 39"/>
                <a:gd name="T22" fmla="*/ 8 w 111"/>
                <a:gd name="T23" fmla="*/ 19 h 39"/>
                <a:gd name="T24" fmla="*/ 7 w 111"/>
                <a:gd name="T25" fmla="*/ 22 h 39"/>
                <a:gd name="T26" fmla="*/ 7 w 111"/>
                <a:gd name="T27" fmla="*/ 22 h 39"/>
                <a:gd name="T28" fmla="*/ 7 w 111"/>
                <a:gd name="T29" fmla="*/ 23 h 39"/>
                <a:gd name="T30" fmla="*/ 6 w 111"/>
                <a:gd name="T31" fmla="*/ 25 h 39"/>
                <a:gd name="T32" fmla="*/ 5 w 111"/>
                <a:gd name="T33" fmla="*/ 26 h 39"/>
                <a:gd name="T34" fmla="*/ 4 w 111"/>
                <a:gd name="T35" fmla="*/ 30 h 39"/>
                <a:gd name="T36" fmla="*/ 2 w 111"/>
                <a:gd name="T37" fmla="*/ 32 h 39"/>
                <a:gd name="T38" fmla="*/ 2 w 111"/>
                <a:gd name="T39" fmla="*/ 35 h 39"/>
                <a:gd name="T40" fmla="*/ 2 w 111"/>
                <a:gd name="T41" fmla="*/ 38 h 39"/>
                <a:gd name="T42" fmla="*/ 2 w 111"/>
                <a:gd name="T43" fmla="*/ 38 h 39"/>
                <a:gd name="T44" fmla="*/ 0 w 111"/>
                <a:gd name="T45" fmla="*/ 39 h 39"/>
                <a:gd name="T46" fmla="*/ 29 w 111"/>
                <a:gd name="T47" fmla="*/ 37 h 39"/>
                <a:gd name="T48" fmla="*/ 65 w 111"/>
                <a:gd name="T49" fmla="*/ 34 h 39"/>
                <a:gd name="T50" fmla="*/ 78 w 111"/>
                <a:gd name="T51" fmla="*/ 32 h 39"/>
                <a:gd name="T52" fmla="*/ 79 w 111"/>
                <a:gd name="T53" fmla="*/ 28 h 39"/>
                <a:gd name="T54" fmla="*/ 80 w 111"/>
                <a:gd name="T55" fmla="*/ 28 h 39"/>
                <a:gd name="T56" fmla="*/ 80 w 111"/>
                <a:gd name="T57" fmla="*/ 28 h 39"/>
                <a:gd name="T58" fmla="*/ 81 w 111"/>
                <a:gd name="T59" fmla="*/ 27 h 39"/>
                <a:gd name="T60" fmla="*/ 82 w 111"/>
                <a:gd name="T61" fmla="*/ 26 h 39"/>
                <a:gd name="T62" fmla="*/ 81 w 111"/>
                <a:gd name="T63" fmla="*/ 25 h 39"/>
                <a:gd name="T64" fmla="*/ 82 w 111"/>
                <a:gd name="T65" fmla="*/ 24 h 39"/>
                <a:gd name="T66" fmla="*/ 83 w 111"/>
                <a:gd name="T67" fmla="*/ 23 h 39"/>
                <a:gd name="T68" fmla="*/ 86 w 111"/>
                <a:gd name="T69" fmla="*/ 22 h 39"/>
                <a:gd name="T70" fmla="*/ 89 w 111"/>
                <a:gd name="T71" fmla="*/ 21 h 39"/>
                <a:gd name="T72" fmla="*/ 92 w 111"/>
                <a:gd name="T73" fmla="*/ 18 h 39"/>
                <a:gd name="T74" fmla="*/ 93 w 111"/>
                <a:gd name="T75" fmla="*/ 18 h 39"/>
                <a:gd name="T76" fmla="*/ 95 w 111"/>
                <a:gd name="T77" fmla="*/ 16 h 39"/>
                <a:gd name="T78" fmla="*/ 96 w 111"/>
                <a:gd name="T79" fmla="*/ 14 h 39"/>
                <a:gd name="T80" fmla="*/ 96 w 111"/>
                <a:gd name="T81" fmla="*/ 14 h 39"/>
                <a:gd name="T82" fmla="*/ 97 w 111"/>
                <a:gd name="T83" fmla="*/ 14 h 39"/>
                <a:gd name="T84" fmla="*/ 98 w 111"/>
                <a:gd name="T85" fmla="*/ 14 h 39"/>
                <a:gd name="T86" fmla="*/ 98 w 111"/>
                <a:gd name="T87" fmla="*/ 13 h 39"/>
                <a:gd name="T88" fmla="*/ 99 w 111"/>
                <a:gd name="T89" fmla="*/ 12 h 39"/>
                <a:gd name="T90" fmla="*/ 99 w 111"/>
                <a:gd name="T91" fmla="*/ 12 h 39"/>
                <a:gd name="T92" fmla="*/ 100 w 111"/>
                <a:gd name="T93" fmla="*/ 13 h 39"/>
                <a:gd name="T94" fmla="*/ 101 w 111"/>
                <a:gd name="T95" fmla="*/ 12 h 39"/>
                <a:gd name="T96" fmla="*/ 101 w 111"/>
                <a:gd name="T97" fmla="*/ 12 h 39"/>
                <a:gd name="T98" fmla="*/ 103 w 111"/>
                <a:gd name="T99" fmla="*/ 10 h 39"/>
                <a:gd name="T100" fmla="*/ 104 w 111"/>
                <a:gd name="T101" fmla="*/ 10 h 39"/>
                <a:gd name="T102" fmla="*/ 106 w 111"/>
                <a:gd name="T103" fmla="*/ 10 h 39"/>
                <a:gd name="T104" fmla="*/ 109 w 111"/>
                <a:gd name="T105" fmla="*/ 6 h 39"/>
                <a:gd name="T106" fmla="*/ 110 w 111"/>
                <a:gd name="T107" fmla="*/ 5 h 39"/>
                <a:gd name="T108" fmla="*/ 111 w 111"/>
                <a:gd name="T109" fmla="*/ 4 h 39"/>
                <a:gd name="T110" fmla="*/ 111 w 111"/>
                <a:gd name="T111" fmla="*/ 3 h 39"/>
                <a:gd name="T112" fmla="*/ 111 w 111"/>
                <a:gd name="T113" fmla="*/ 1 h 39"/>
                <a:gd name="T114" fmla="*/ 111 w 111"/>
                <a:gd name="T115" fmla="*/ 0 h 39"/>
                <a:gd name="T116" fmla="*/ 111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499" name="Freeform 36" descr="20%"/>
            <p:cNvSpPr>
              <a:spLocks/>
            </p:cNvSpPr>
            <p:nvPr/>
          </p:nvSpPr>
          <p:spPr bwMode="auto">
            <a:xfrm>
              <a:off x="6175375" y="3824288"/>
              <a:ext cx="423863" cy="641350"/>
            </a:xfrm>
            <a:custGeom>
              <a:avLst/>
              <a:gdLst>
                <a:gd name="T0" fmla="*/ 0 w 52"/>
                <a:gd name="T1" fmla="*/ 3 h 83"/>
                <a:gd name="T2" fmla="*/ 1 w 52"/>
                <a:gd name="T3" fmla="*/ 5 h 83"/>
                <a:gd name="T4" fmla="*/ 0 w 52"/>
                <a:gd name="T5" fmla="*/ 55 h 83"/>
                <a:gd name="T6" fmla="*/ 0 w 52"/>
                <a:gd name="T7" fmla="*/ 57 h 83"/>
                <a:gd name="T8" fmla="*/ 3 w 52"/>
                <a:gd name="T9" fmla="*/ 82 h 83"/>
                <a:gd name="T10" fmla="*/ 4 w 52"/>
                <a:gd name="T11" fmla="*/ 82 h 83"/>
                <a:gd name="T12" fmla="*/ 5 w 52"/>
                <a:gd name="T13" fmla="*/ 81 h 83"/>
                <a:gd name="T14" fmla="*/ 7 w 52"/>
                <a:gd name="T15" fmla="*/ 82 h 83"/>
                <a:gd name="T16" fmla="*/ 8 w 52"/>
                <a:gd name="T17" fmla="*/ 81 h 83"/>
                <a:gd name="T18" fmla="*/ 8 w 52"/>
                <a:gd name="T19" fmla="*/ 77 h 83"/>
                <a:gd name="T20" fmla="*/ 9 w 52"/>
                <a:gd name="T21" fmla="*/ 75 h 83"/>
                <a:gd name="T22" fmla="*/ 10 w 52"/>
                <a:gd name="T23" fmla="*/ 77 h 83"/>
                <a:gd name="T24" fmla="*/ 10 w 52"/>
                <a:gd name="T25" fmla="*/ 78 h 83"/>
                <a:gd name="T26" fmla="*/ 11 w 52"/>
                <a:gd name="T27" fmla="*/ 80 h 83"/>
                <a:gd name="T28" fmla="*/ 13 w 52"/>
                <a:gd name="T29" fmla="*/ 83 h 83"/>
                <a:gd name="T30" fmla="*/ 14 w 52"/>
                <a:gd name="T31" fmla="*/ 83 h 83"/>
                <a:gd name="T32" fmla="*/ 15 w 52"/>
                <a:gd name="T33" fmla="*/ 83 h 83"/>
                <a:gd name="T34" fmla="*/ 17 w 52"/>
                <a:gd name="T35" fmla="*/ 81 h 83"/>
                <a:gd name="T36" fmla="*/ 17 w 52"/>
                <a:gd name="T37" fmla="*/ 81 h 83"/>
                <a:gd name="T38" fmla="*/ 18 w 52"/>
                <a:gd name="T39" fmla="*/ 80 h 83"/>
                <a:gd name="T40" fmla="*/ 18 w 52"/>
                <a:gd name="T41" fmla="*/ 80 h 83"/>
                <a:gd name="T42" fmla="*/ 18 w 52"/>
                <a:gd name="T43" fmla="*/ 79 h 83"/>
                <a:gd name="T44" fmla="*/ 17 w 52"/>
                <a:gd name="T45" fmla="*/ 79 h 83"/>
                <a:gd name="T46" fmla="*/ 17 w 52"/>
                <a:gd name="T47" fmla="*/ 78 h 83"/>
                <a:gd name="T48" fmla="*/ 18 w 52"/>
                <a:gd name="T49" fmla="*/ 77 h 83"/>
                <a:gd name="T50" fmla="*/ 18 w 52"/>
                <a:gd name="T51" fmla="*/ 76 h 83"/>
                <a:gd name="T52" fmla="*/ 16 w 52"/>
                <a:gd name="T53" fmla="*/ 75 h 83"/>
                <a:gd name="T54" fmla="*/ 16 w 52"/>
                <a:gd name="T55" fmla="*/ 75 h 83"/>
                <a:gd name="T56" fmla="*/ 15 w 52"/>
                <a:gd name="T57" fmla="*/ 75 h 83"/>
                <a:gd name="T58" fmla="*/ 14 w 52"/>
                <a:gd name="T59" fmla="*/ 73 h 83"/>
                <a:gd name="T60" fmla="*/ 14 w 52"/>
                <a:gd name="T61" fmla="*/ 72 h 83"/>
                <a:gd name="T62" fmla="*/ 14 w 52"/>
                <a:gd name="T63" fmla="*/ 71 h 83"/>
                <a:gd name="T64" fmla="*/ 14 w 52"/>
                <a:gd name="T65" fmla="*/ 71 h 83"/>
                <a:gd name="T66" fmla="*/ 14 w 52"/>
                <a:gd name="T67" fmla="*/ 70 h 83"/>
                <a:gd name="T68" fmla="*/ 52 w 52"/>
                <a:gd name="T69" fmla="*/ 66 h 83"/>
                <a:gd name="T70" fmla="*/ 52 w 52"/>
                <a:gd name="T71" fmla="*/ 65 h 83"/>
                <a:gd name="T72" fmla="*/ 50 w 52"/>
                <a:gd name="T73" fmla="*/ 63 h 83"/>
                <a:gd name="T74" fmla="*/ 50 w 52"/>
                <a:gd name="T75" fmla="*/ 58 h 83"/>
                <a:gd name="T76" fmla="*/ 48 w 52"/>
                <a:gd name="T77" fmla="*/ 55 h 83"/>
                <a:gd name="T78" fmla="*/ 48 w 52"/>
                <a:gd name="T79" fmla="*/ 52 h 83"/>
                <a:gd name="T80" fmla="*/ 49 w 52"/>
                <a:gd name="T81" fmla="*/ 50 h 83"/>
                <a:gd name="T82" fmla="*/ 49 w 52"/>
                <a:gd name="T83" fmla="*/ 47 h 83"/>
                <a:gd name="T84" fmla="*/ 50 w 52"/>
                <a:gd name="T85" fmla="*/ 45 h 83"/>
                <a:gd name="T86" fmla="*/ 51 w 52"/>
                <a:gd name="T87" fmla="*/ 45 h 83"/>
                <a:gd name="T88" fmla="*/ 49 w 52"/>
                <a:gd name="T89" fmla="*/ 44 h 83"/>
                <a:gd name="T90" fmla="*/ 50 w 52"/>
                <a:gd name="T91" fmla="*/ 42 h 83"/>
                <a:gd name="T92" fmla="*/ 49 w 52"/>
                <a:gd name="T93" fmla="*/ 41 h 83"/>
                <a:gd name="T94" fmla="*/ 48 w 52"/>
                <a:gd name="T95" fmla="*/ 40 h 83"/>
                <a:gd name="T96" fmla="*/ 47 w 52"/>
                <a:gd name="T97" fmla="*/ 39 h 83"/>
                <a:gd name="T98" fmla="*/ 46 w 52"/>
                <a:gd name="T99" fmla="*/ 37 h 83"/>
                <a:gd name="T100" fmla="*/ 45 w 52"/>
                <a:gd name="T101" fmla="*/ 36 h 83"/>
                <a:gd name="T102" fmla="*/ 36 w 52"/>
                <a:gd name="T103" fmla="*/ 0 h 83"/>
                <a:gd name="T104" fmla="*/ 0 w 52"/>
                <a:gd name="T105" fmla="*/ 3 h 83"/>
                <a:gd name="T106" fmla="*/ 0 w 52"/>
                <a:gd name="T107" fmla="*/ 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500" name="Freeform 37"/>
            <p:cNvSpPr>
              <a:spLocks/>
            </p:cNvSpPr>
            <p:nvPr/>
          </p:nvSpPr>
          <p:spPr bwMode="auto">
            <a:xfrm>
              <a:off x="6575425" y="3459163"/>
              <a:ext cx="968375" cy="395287"/>
            </a:xfrm>
            <a:custGeom>
              <a:avLst/>
              <a:gdLst>
                <a:gd name="T0" fmla="*/ 2 w 119"/>
                <a:gd name="T1" fmla="*/ 41 h 51"/>
                <a:gd name="T2" fmla="*/ 4 w 119"/>
                <a:gd name="T3" fmla="*/ 39 h 51"/>
                <a:gd name="T4" fmla="*/ 5 w 119"/>
                <a:gd name="T5" fmla="*/ 36 h 51"/>
                <a:gd name="T6" fmla="*/ 14 w 119"/>
                <a:gd name="T7" fmla="*/ 31 h 51"/>
                <a:gd name="T8" fmla="*/ 18 w 119"/>
                <a:gd name="T9" fmla="*/ 27 h 51"/>
                <a:gd name="T10" fmla="*/ 20 w 119"/>
                <a:gd name="T11" fmla="*/ 27 h 51"/>
                <a:gd name="T12" fmla="*/ 21 w 119"/>
                <a:gd name="T13" fmla="*/ 25 h 51"/>
                <a:gd name="T14" fmla="*/ 23 w 119"/>
                <a:gd name="T15" fmla="*/ 25 h 51"/>
                <a:gd name="T16" fmla="*/ 28 w 119"/>
                <a:gd name="T17" fmla="*/ 23 h 51"/>
                <a:gd name="T18" fmla="*/ 33 w 119"/>
                <a:gd name="T19" fmla="*/ 17 h 51"/>
                <a:gd name="T20" fmla="*/ 33 w 119"/>
                <a:gd name="T21" fmla="*/ 13 h 51"/>
                <a:gd name="T22" fmla="*/ 37 w 119"/>
                <a:gd name="T23" fmla="*/ 13 h 51"/>
                <a:gd name="T24" fmla="*/ 42 w 119"/>
                <a:gd name="T25" fmla="*/ 12 h 51"/>
                <a:gd name="T26" fmla="*/ 113 w 119"/>
                <a:gd name="T27" fmla="*/ 1 h 51"/>
                <a:gd name="T28" fmla="*/ 114 w 119"/>
                <a:gd name="T29" fmla="*/ 2 h 51"/>
                <a:gd name="T30" fmla="*/ 116 w 119"/>
                <a:gd name="T31" fmla="*/ 5 h 51"/>
                <a:gd name="T32" fmla="*/ 116 w 119"/>
                <a:gd name="T33" fmla="*/ 6 h 51"/>
                <a:gd name="T34" fmla="*/ 114 w 119"/>
                <a:gd name="T35" fmla="*/ 5 h 51"/>
                <a:gd name="T36" fmla="*/ 113 w 119"/>
                <a:gd name="T37" fmla="*/ 6 h 51"/>
                <a:gd name="T38" fmla="*/ 109 w 119"/>
                <a:gd name="T39" fmla="*/ 8 h 51"/>
                <a:gd name="T40" fmla="*/ 105 w 119"/>
                <a:gd name="T41" fmla="*/ 11 h 51"/>
                <a:gd name="T42" fmla="*/ 106 w 119"/>
                <a:gd name="T43" fmla="*/ 12 h 51"/>
                <a:gd name="T44" fmla="*/ 112 w 119"/>
                <a:gd name="T45" fmla="*/ 9 h 51"/>
                <a:gd name="T46" fmla="*/ 114 w 119"/>
                <a:gd name="T47" fmla="*/ 11 h 51"/>
                <a:gd name="T48" fmla="*/ 115 w 119"/>
                <a:gd name="T49" fmla="*/ 11 h 51"/>
                <a:gd name="T50" fmla="*/ 118 w 119"/>
                <a:gd name="T51" fmla="*/ 9 h 51"/>
                <a:gd name="T52" fmla="*/ 119 w 119"/>
                <a:gd name="T53" fmla="*/ 14 h 51"/>
                <a:gd name="T54" fmla="*/ 117 w 119"/>
                <a:gd name="T55" fmla="*/ 17 h 51"/>
                <a:gd name="T56" fmla="*/ 114 w 119"/>
                <a:gd name="T57" fmla="*/ 19 h 51"/>
                <a:gd name="T58" fmla="*/ 110 w 119"/>
                <a:gd name="T59" fmla="*/ 20 h 51"/>
                <a:gd name="T60" fmla="*/ 109 w 119"/>
                <a:gd name="T61" fmla="*/ 19 h 51"/>
                <a:gd name="T62" fmla="*/ 108 w 119"/>
                <a:gd name="T63" fmla="*/ 18 h 51"/>
                <a:gd name="T64" fmla="*/ 108 w 119"/>
                <a:gd name="T65" fmla="*/ 21 h 51"/>
                <a:gd name="T66" fmla="*/ 109 w 119"/>
                <a:gd name="T67" fmla="*/ 22 h 51"/>
                <a:gd name="T68" fmla="*/ 110 w 119"/>
                <a:gd name="T69" fmla="*/ 24 h 51"/>
                <a:gd name="T70" fmla="*/ 105 w 119"/>
                <a:gd name="T71" fmla="*/ 27 h 51"/>
                <a:gd name="T72" fmla="*/ 105 w 119"/>
                <a:gd name="T73" fmla="*/ 29 h 51"/>
                <a:gd name="T74" fmla="*/ 112 w 119"/>
                <a:gd name="T75" fmla="*/ 27 h 51"/>
                <a:gd name="T76" fmla="*/ 114 w 119"/>
                <a:gd name="T77" fmla="*/ 27 h 51"/>
                <a:gd name="T78" fmla="*/ 109 w 119"/>
                <a:gd name="T79" fmla="*/ 32 h 51"/>
                <a:gd name="T80" fmla="*/ 103 w 119"/>
                <a:gd name="T81" fmla="*/ 36 h 51"/>
                <a:gd name="T82" fmla="*/ 102 w 119"/>
                <a:gd name="T83" fmla="*/ 37 h 51"/>
                <a:gd name="T84" fmla="*/ 96 w 119"/>
                <a:gd name="T85" fmla="*/ 44 h 51"/>
                <a:gd name="T86" fmla="*/ 93 w 119"/>
                <a:gd name="T87" fmla="*/ 50 h 51"/>
                <a:gd name="T88" fmla="*/ 69 w 119"/>
                <a:gd name="T89" fmla="*/ 39 h 51"/>
                <a:gd name="T90" fmla="*/ 50 w 119"/>
                <a:gd name="T91" fmla="*/ 36 h 51"/>
                <a:gd name="T92" fmla="*/ 49 w 119"/>
                <a:gd name="T93" fmla="*/ 36 h 51"/>
                <a:gd name="T94" fmla="*/ 30 w 119"/>
                <a:gd name="T95" fmla="*/ 37 h 51"/>
                <a:gd name="T96" fmla="*/ 26 w 119"/>
                <a:gd name="T97" fmla="*/ 40 h 51"/>
                <a:gd name="T98" fmla="*/ 0 w 119"/>
                <a:gd name="T99" fmla="*/ 4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01" name="Freeform 38" descr="20%"/>
            <p:cNvSpPr>
              <a:spLocks/>
            </p:cNvSpPr>
            <p:nvPr/>
          </p:nvSpPr>
          <p:spPr bwMode="auto">
            <a:xfrm>
              <a:off x="5449888" y="3660775"/>
              <a:ext cx="547687" cy="479425"/>
            </a:xfrm>
            <a:custGeom>
              <a:avLst/>
              <a:gdLst>
                <a:gd name="T0" fmla="*/ 0 w 67"/>
                <a:gd name="T1" fmla="*/ 3 h 62"/>
                <a:gd name="T2" fmla="*/ 60 w 67"/>
                <a:gd name="T3" fmla="*/ 0 h 62"/>
                <a:gd name="T4" fmla="*/ 60 w 67"/>
                <a:gd name="T5" fmla="*/ 1 h 62"/>
                <a:gd name="T6" fmla="*/ 61 w 67"/>
                <a:gd name="T7" fmla="*/ 2 h 62"/>
                <a:gd name="T8" fmla="*/ 62 w 67"/>
                <a:gd name="T9" fmla="*/ 3 h 62"/>
                <a:gd name="T10" fmla="*/ 61 w 67"/>
                <a:gd name="T11" fmla="*/ 5 h 62"/>
                <a:gd name="T12" fmla="*/ 60 w 67"/>
                <a:gd name="T13" fmla="*/ 6 h 62"/>
                <a:gd name="T14" fmla="*/ 58 w 67"/>
                <a:gd name="T15" fmla="*/ 8 h 62"/>
                <a:gd name="T16" fmla="*/ 58 w 67"/>
                <a:gd name="T17" fmla="*/ 9 h 62"/>
                <a:gd name="T18" fmla="*/ 67 w 67"/>
                <a:gd name="T19" fmla="*/ 9 h 62"/>
                <a:gd name="T20" fmla="*/ 67 w 67"/>
                <a:gd name="T21" fmla="*/ 9 h 62"/>
                <a:gd name="T22" fmla="*/ 67 w 67"/>
                <a:gd name="T23" fmla="*/ 10 h 62"/>
                <a:gd name="T24" fmla="*/ 66 w 67"/>
                <a:gd name="T25" fmla="*/ 12 h 62"/>
                <a:gd name="T26" fmla="*/ 65 w 67"/>
                <a:gd name="T27" fmla="*/ 13 h 62"/>
                <a:gd name="T28" fmla="*/ 64 w 67"/>
                <a:gd name="T29" fmla="*/ 17 h 62"/>
                <a:gd name="T30" fmla="*/ 62 w 67"/>
                <a:gd name="T31" fmla="*/ 19 h 62"/>
                <a:gd name="T32" fmla="*/ 62 w 67"/>
                <a:gd name="T33" fmla="*/ 22 h 62"/>
                <a:gd name="T34" fmla="*/ 62 w 67"/>
                <a:gd name="T35" fmla="*/ 25 h 62"/>
                <a:gd name="T36" fmla="*/ 62 w 67"/>
                <a:gd name="T37" fmla="*/ 25 h 62"/>
                <a:gd name="T38" fmla="*/ 60 w 67"/>
                <a:gd name="T39" fmla="*/ 26 h 62"/>
                <a:gd name="T40" fmla="*/ 60 w 67"/>
                <a:gd name="T41" fmla="*/ 27 h 62"/>
                <a:gd name="T42" fmla="*/ 57 w 67"/>
                <a:gd name="T43" fmla="*/ 29 h 62"/>
                <a:gd name="T44" fmla="*/ 57 w 67"/>
                <a:gd name="T45" fmla="*/ 32 h 62"/>
                <a:gd name="T46" fmla="*/ 57 w 67"/>
                <a:gd name="T47" fmla="*/ 35 h 62"/>
                <a:gd name="T48" fmla="*/ 56 w 67"/>
                <a:gd name="T49" fmla="*/ 36 h 62"/>
                <a:gd name="T50" fmla="*/ 54 w 67"/>
                <a:gd name="T51" fmla="*/ 38 h 62"/>
                <a:gd name="T52" fmla="*/ 52 w 67"/>
                <a:gd name="T53" fmla="*/ 40 h 62"/>
                <a:gd name="T54" fmla="*/ 51 w 67"/>
                <a:gd name="T55" fmla="*/ 41 h 62"/>
                <a:gd name="T56" fmla="*/ 51 w 67"/>
                <a:gd name="T57" fmla="*/ 43 h 62"/>
                <a:gd name="T58" fmla="*/ 50 w 67"/>
                <a:gd name="T59" fmla="*/ 45 h 62"/>
                <a:gd name="T60" fmla="*/ 50 w 67"/>
                <a:gd name="T61" fmla="*/ 46 h 62"/>
                <a:gd name="T62" fmla="*/ 49 w 67"/>
                <a:gd name="T63" fmla="*/ 49 h 62"/>
                <a:gd name="T64" fmla="*/ 48 w 67"/>
                <a:gd name="T65" fmla="*/ 51 h 62"/>
                <a:gd name="T66" fmla="*/ 49 w 67"/>
                <a:gd name="T67" fmla="*/ 54 h 62"/>
                <a:gd name="T68" fmla="*/ 50 w 67"/>
                <a:gd name="T69" fmla="*/ 55 h 62"/>
                <a:gd name="T70" fmla="*/ 50 w 67"/>
                <a:gd name="T71" fmla="*/ 57 h 62"/>
                <a:gd name="T72" fmla="*/ 50 w 67"/>
                <a:gd name="T73" fmla="*/ 57 h 62"/>
                <a:gd name="T74" fmla="*/ 50 w 67"/>
                <a:gd name="T75" fmla="*/ 58 h 62"/>
                <a:gd name="T76" fmla="*/ 50 w 67"/>
                <a:gd name="T77" fmla="*/ 58 h 62"/>
                <a:gd name="T78" fmla="*/ 49 w 67"/>
                <a:gd name="T79" fmla="*/ 60 h 62"/>
                <a:gd name="T80" fmla="*/ 50 w 67"/>
                <a:gd name="T81" fmla="*/ 61 h 62"/>
                <a:gd name="T82" fmla="*/ 8 w 67"/>
                <a:gd name="T83" fmla="*/ 62 h 62"/>
                <a:gd name="T84" fmla="*/ 8 w 67"/>
                <a:gd name="T85" fmla="*/ 53 h 62"/>
                <a:gd name="T86" fmla="*/ 6 w 67"/>
                <a:gd name="T87" fmla="*/ 52 h 62"/>
                <a:gd name="T88" fmla="*/ 4 w 67"/>
                <a:gd name="T89" fmla="*/ 53 h 62"/>
                <a:gd name="T90" fmla="*/ 4 w 67"/>
                <a:gd name="T91" fmla="*/ 53 h 62"/>
                <a:gd name="T92" fmla="*/ 2 w 67"/>
                <a:gd name="T93" fmla="*/ 51 h 62"/>
                <a:gd name="T94" fmla="*/ 2 w 67"/>
                <a:gd name="T95" fmla="*/ 22 h 62"/>
                <a:gd name="T96" fmla="*/ 0 w 67"/>
                <a:gd name="T97" fmla="*/ 3 h 62"/>
                <a:gd name="T98" fmla="*/ 0 w 67"/>
                <a:gd name="T99" fmla="*/ 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grpSp>
          <p:nvGrpSpPr>
            <p:cNvPr id="3" name="Group 39"/>
            <p:cNvGrpSpPr>
              <a:grpSpLocks/>
            </p:cNvGrpSpPr>
            <p:nvPr/>
          </p:nvGrpSpPr>
          <p:grpSpPr bwMode="auto">
            <a:xfrm>
              <a:off x="1155700" y="3886200"/>
              <a:ext cx="2009775" cy="1390650"/>
              <a:chOff x="768" y="2832"/>
              <a:chExt cx="1203" cy="876"/>
            </a:xfrm>
          </p:grpSpPr>
          <p:sp>
            <p:nvSpPr>
              <p:cNvPr id="62536" name="Freeform 40"/>
              <p:cNvSpPr>
                <a:spLocks/>
              </p:cNvSpPr>
              <p:nvPr/>
            </p:nvSpPr>
            <p:spPr bwMode="auto">
              <a:xfrm>
                <a:off x="1056" y="2832"/>
                <a:ext cx="915" cy="780"/>
              </a:xfrm>
              <a:custGeom>
                <a:avLst/>
                <a:gdLst>
                  <a:gd name="T0" fmla="*/ 14 w 188"/>
                  <a:gd name="T1" fmla="*/ 31 h 160"/>
                  <a:gd name="T2" fmla="*/ 26 w 188"/>
                  <a:gd name="T3" fmla="*/ 40 h 160"/>
                  <a:gd name="T4" fmla="*/ 18 w 188"/>
                  <a:gd name="T5" fmla="*/ 50 h 160"/>
                  <a:gd name="T6" fmla="*/ 16 w 188"/>
                  <a:gd name="T7" fmla="*/ 43 h 160"/>
                  <a:gd name="T8" fmla="*/ 5 w 188"/>
                  <a:gd name="T9" fmla="*/ 55 h 160"/>
                  <a:gd name="T10" fmla="*/ 11 w 188"/>
                  <a:gd name="T11" fmla="*/ 64 h 160"/>
                  <a:gd name="T12" fmla="*/ 27 w 188"/>
                  <a:gd name="T13" fmla="*/ 61 h 160"/>
                  <a:gd name="T14" fmla="*/ 22 w 188"/>
                  <a:gd name="T15" fmla="*/ 74 h 160"/>
                  <a:gd name="T16" fmla="*/ 18 w 188"/>
                  <a:gd name="T17" fmla="*/ 79 h 160"/>
                  <a:gd name="T18" fmla="*/ 10 w 188"/>
                  <a:gd name="T19" fmla="*/ 82 h 160"/>
                  <a:gd name="T20" fmla="*/ 6 w 188"/>
                  <a:gd name="T21" fmla="*/ 98 h 160"/>
                  <a:gd name="T22" fmla="*/ 11 w 188"/>
                  <a:gd name="T23" fmla="*/ 107 h 160"/>
                  <a:gd name="T24" fmla="*/ 22 w 188"/>
                  <a:gd name="T25" fmla="*/ 112 h 160"/>
                  <a:gd name="T26" fmla="*/ 22 w 188"/>
                  <a:gd name="T27" fmla="*/ 120 h 160"/>
                  <a:gd name="T28" fmla="*/ 35 w 188"/>
                  <a:gd name="T29" fmla="*/ 123 h 160"/>
                  <a:gd name="T30" fmla="*/ 42 w 188"/>
                  <a:gd name="T31" fmla="*/ 125 h 160"/>
                  <a:gd name="T32" fmla="*/ 29 w 188"/>
                  <a:gd name="T33" fmla="*/ 141 h 160"/>
                  <a:gd name="T34" fmla="*/ 19 w 188"/>
                  <a:gd name="T35" fmla="*/ 147 h 160"/>
                  <a:gd name="T36" fmla="*/ 3 w 188"/>
                  <a:gd name="T37" fmla="*/ 155 h 160"/>
                  <a:gd name="T38" fmla="*/ 3 w 188"/>
                  <a:gd name="T39" fmla="*/ 160 h 160"/>
                  <a:gd name="T40" fmla="*/ 29 w 188"/>
                  <a:gd name="T41" fmla="*/ 149 h 160"/>
                  <a:gd name="T42" fmla="*/ 62 w 188"/>
                  <a:gd name="T43" fmla="*/ 120 h 160"/>
                  <a:gd name="T44" fmla="*/ 59 w 188"/>
                  <a:gd name="T45" fmla="*/ 117 h 160"/>
                  <a:gd name="T46" fmla="*/ 77 w 188"/>
                  <a:gd name="T47" fmla="*/ 95 h 160"/>
                  <a:gd name="T48" fmla="*/ 72 w 188"/>
                  <a:gd name="T49" fmla="*/ 101 h 160"/>
                  <a:gd name="T50" fmla="*/ 73 w 188"/>
                  <a:gd name="T51" fmla="*/ 109 h 160"/>
                  <a:gd name="T52" fmla="*/ 72 w 188"/>
                  <a:gd name="T53" fmla="*/ 114 h 160"/>
                  <a:gd name="T54" fmla="*/ 86 w 188"/>
                  <a:gd name="T55" fmla="*/ 106 h 160"/>
                  <a:gd name="T56" fmla="*/ 86 w 188"/>
                  <a:gd name="T57" fmla="*/ 98 h 160"/>
                  <a:gd name="T58" fmla="*/ 107 w 188"/>
                  <a:gd name="T59" fmla="*/ 103 h 160"/>
                  <a:gd name="T60" fmla="*/ 121 w 188"/>
                  <a:gd name="T61" fmla="*/ 101 h 160"/>
                  <a:gd name="T62" fmla="*/ 145 w 188"/>
                  <a:gd name="T63" fmla="*/ 109 h 160"/>
                  <a:gd name="T64" fmla="*/ 153 w 188"/>
                  <a:gd name="T65" fmla="*/ 119 h 160"/>
                  <a:gd name="T66" fmla="*/ 166 w 188"/>
                  <a:gd name="T67" fmla="*/ 128 h 160"/>
                  <a:gd name="T68" fmla="*/ 188 w 188"/>
                  <a:gd name="T69" fmla="*/ 130 h 160"/>
                  <a:gd name="T70" fmla="*/ 185 w 188"/>
                  <a:gd name="T71" fmla="*/ 117 h 160"/>
                  <a:gd name="T72" fmla="*/ 176 w 188"/>
                  <a:gd name="T73" fmla="*/ 115 h 160"/>
                  <a:gd name="T74" fmla="*/ 163 w 188"/>
                  <a:gd name="T75" fmla="*/ 106 h 160"/>
                  <a:gd name="T76" fmla="*/ 147 w 188"/>
                  <a:gd name="T77" fmla="*/ 95 h 160"/>
                  <a:gd name="T78" fmla="*/ 141 w 188"/>
                  <a:gd name="T79" fmla="*/ 103 h 160"/>
                  <a:gd name="T80" fmla="*/ 129 w 188"/>
                  <a:gd name="T81" fmla="*/ 93 h 160"/>
                  <a:gd name="T82" fmla="*/ 117 w 188"/>
                  <a:gd name="T83" fmla="*/ 80 h 160"/>
                  <a:gd name="T84" fmla="*/ 102 w 188"/>
                  <a:gd name="T85" fmla="*/ 21 h 160"/>
                  <a:gd name="T86" fmla="*/ 90 w 188"/>
                  <a:gd name="T87" fmla="*/ 5 h 160"/>
                  <a:gd name="T88" fmla="*/ 69 w 188"/>
                  <a:gd name="T89" fmla="*/ 5 h 160"/>
                  <a:gd name="T90" fmla="*/ 59 w 188"/>
                  <a:gd name="T91" fmla="*/ 5 h 160"/>
                  <a:gd name="T92" fmla="*/ 45 w 188"/>
                  <a:gd name="T93" fmla="*/ 0 h 160"/>
                  <a:gd name="T94" fmla="*/ 35 w 188"/>
                  <a:gd name="T95" fmla="*/ 4 h 160"/>
                  <a:gd name="T96" fmla="*/ 24 w 188"/>
                  <a:gd name="T97" fmla="*/ 13 h 160"/>
                  <a:gd name="T98" fmla="*/ 19 w 188"/>
                  <a:gd name="T99" fmla="*/ 21 h 160"/>
                  <a:gd name="T100" fmla="*/ 10 w 188"/>
                  <a:gd name="T101" fmla="*/ 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37" name="Freeform 41"/>
              <p:cNvSpPr>
                <a:spLocks/>
              </p:cNvSpPr>
              <p:nvPr/>
            </p:nvSpPr>
            <p:spPr bwMode="auto">
              <a:xfrm>
                <a:off x="1021" y="3608"/>
                <a:ext cx="20" cy="14"/>
              </a:xfrm>
              <a:custGeom>
                <a:avLst/>
                <a:gdLst>
                  <a:gd name="T0" fmla="*/ 2 w 4"/>
                  <a:gd name="T1" fmla="*/ 2 h 3"/>
                  <a:gd name="T2" fmla="*/ 2 w 4"/>
                  <a:gd name="T3" fmla="*/ 1 h 3"/>
                  <a:gd name="T4" fmla="*/ 2 w 4"/>
                  <a:gd name="T5" fmla="*/ 1 h 3"/>
                  <a:gd name="T6" fmla="*/ 2 w 4"/>
                  <a:gd name="T7" fmla="*/ 1 h 3"/>
                  <a:gd name="T8" fmla="*/ 2 w 4"/>
                  <a:gd name="T9" fmla="*/ 1 h 3"/>
                  <a:gd name="T10" fmla="*/ 2 w 4"/>
                  <a:gd name="T11" fmla="*/ 1 h 3"/>
                  <a:gd name="T12" fmla="*/ 2 w 4"/>
                  <a:gd name="T13" fmla="*/ 1 h 3"/>
                  <a:gd name="T14" fmla="*/ 1 w 4"/>
                  <a:gd name="T15" fmla="*/ 0 h 3"/>
                  <a:gd name="T16" fmla="*/ 1 w 4"/>
                  <a:gd name="T17" fmla="*/ 0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2 h 3"/>
                  <a:gd name="T32" fmla="*/ 0 w 4"/>
                  <a:gd name="T33" fmla="*/ 2 h 3"/>
                  <a:gd name="T34" fmla="*/ 1 w 4"/>
                  <a:gd name="T35" fmla="*/ 2 h 3"/>
                  <a:gd name="T36" fmla="*/ 1 w 4"/>
                  <a:gd name="T37" fmla="*/ 2 h 3"/>
                  <a:gd name="T38" fmla="*/ 1 w 4"/>
                  <a:gd name="T39" fmla="*/ 3 h 3"/>
                  <a:gd name="T40" fmla="*/ 2 w 4"/>
                  <a:gd name="T41" fmla="*/ 3 h 3"/>
                  <a:gd name="T42" fmla="*/ 2 w 4"/>
                  <a:gd name="T43" fmla="*/ 3 h 3"/>
                  <a:gd name="T44" fmla="*/ 3 w 4"/>
                  <a:gd name="T45" fmla="*/ 3 h 3"/>
                  <a:gd name="T46" fmla="*/ 3 w 4"/>
                  <a:gd name="T47" fmla="*/ 3 h 3"/>
                  <a:gd name="T48" fmla="*/ 4 w 4"/>
                  <a:gd name="T49" fmla="*/ 2 h 3"/>
                  <a:gd name="T50" fmla="*/ 4 w 4"/>
                  <a:gd name="T51" fmla="*/ 2 h 3"/>
                  <a:gd name="T52" fmla="*/ 4 w 4"/>
                  <a:gd name="T53" fmla="*/ 2 h 3"/>
                  <a:gd name="T54" fmla="*/ 4 w 4"/>
                  <a:gd name="T55" fmla="*/ 1 h 3"/>
                  <a:gd name="T56" fmla="*/ 4 w 4"/>
                  <a:gd name="T57" fmla="*/ 1 h 3"/>
                  <a:gd name="T58" fmla="*/ 4 w 4"/>
                  <a:gd name="T59" fmla="*/ 1 h 3"/>
                  <a:gd name="T60" fmla="*/ 4 w 4"/>
                  <a:gd name="T61" fmla="*/ 1 h 3"/>
                  <a:gd name="T62" fmla="*/ 4 w 4"/>
                  <a:gd name="T63" fmla="*/ 1 h 3"/>
                  <a:gd name="T64" fmla="*/ 4 w 4"/>
                  <a:gd name="T65" fmla="*/ 0 h 3"/>
                  <a:gd name="T66" fmla="*/ 4 w 4"/>
                  <a:gd name="T67" fmla="*/ 0 h 3"/>
                  <a:gd name="T68" fmla="*/ 4 w 4"/>
                  <a:gd name="T69" fmla="*/ 0 h 3"/>
                  <a:gd name="T70" fmla="*/ 4 w 4"/>
                  <a:gd name="T71" fmla="*/ 0 h 3"/>
                  <a:gd name="T72" fmla="*/ 4 w 4"/>
                  <a:gd name="T73" fmla="*/ 1 h 3"/>
                  <a:gd name="T74" fmla="*/ 3 w 4"/>
                  <a:gd name="T75" fmla="*/ 1 h 3"/>
                  <a:gd name="T76" fmla="*/ 3 w 4"/>
                  <a:gd name="T77" fmla="*/ 1 h 3"/>
                  <a:gd name="T78" fmla="*/ 2 w 4"/>
                  <a:gd name="T79" fmla="*/ 2 h 3"/>
                  <a:gd name="T80" fmla="*/ 2 w 4"/>
                  <a:gd name="T81" fmla="*/ 2 h 3"/>
                  <a:gd name="T82" fmla="*/ 2 w 4"/>
                  <a:gd name="T83" fmla="*/ 2 h 3"/>
                  <a:gd name="T84" fmla="*/ 2 w 4"/>
                  <a:gd name="T85" fmla="*/ 2 h 3"/>
                  <a:gd name="T86" fmla="*/ 2 w 4"/>
                  <a:gd name="T87" fmla="*/ 3 h 3"/>
                  <a:gd name="T88" fmla="*/ 3 w 4"/>
                  <a:gd name="T89" fmla="*/ 3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1FEBE"/>
              </a:solidFill>
              <a:ln w="12700" cmpd="sng">
                <a:solidFill>
                  <a:schemeClr val="tx1"/>
                </a:solidFill>
                <a:prstDash val="solid"/>
                <a:round/>
                <a:headEnd/>
                <a:tailEnd/>
              </a:ln>
            </p:spPr>
            <p:txBody>
              <a:bodyPr/>
              <a:lstStyle/>
              <a:p>
                <a:endParaRPr lang="en-US">
                  <a:solidFill>
                    <a:srgbClr val="000000"/>
                  </a:solidFill>
                </a:endParaRPr>
              </a:p>
            </p:txBody>
          </p:sp>
          <p:sp>
            <p:nvSpPr>
              <p:cNvPr id="62538" name="Freeform 42"/>
              <p:cNvSpPr>
                <a:spLocks/>
              </p:cNvSpPr>
              <p:nvPr/>
            </p:nvSpPr>
            <p:spPr bwMode="auto">
              <a:xfrm>
                <a:off x="978" y="3610"/>
                <a:ext cx="43" cy="30"/>
              </a:xfrm>
              <a:custGeom>
                <a:avLst/>
                <a:gdLst>
                  <a:gd name="T0" fmla="*/ 7 w 9"/>
                  <a:gd name="T1" fmla="*/ 0 h 6"/>
                  <a:gd name="T2" fmla="*/ 4 w 9"/>
                  <a:gd name="T3" fmla="*/ 0 h 6"/>
                  <a:gd name="T4" fmla="*/ 3 w 9"/>
                  <a:gd name="T5" fmla="*/ 1 h 6"/>
                  <a:gd name="T6" fmla="*/ 3 w 9"/>
                  <a:gd name="T7" fmla="*/ 1 h 6"/>
                  <a:gd name="T8" fmla="*/ 3 w 9"/>
                  <a:gd name="T9" fmla="*/ 2 h 6"/>
                  <a:gd name="T10" fmla="*/ 3 w 9"/>
                  <a:gd name="T11" fmla="*/ 3 h 6"/>
                  <a:gd name="T12" fmla="*/ 2 w 9"/>
                  <a:gd name="T13" fmla="*/ 3 h 6"/>
                  <a:gd name="T14" fmla="*/ 2 w 9"/>
                  <a:gd name="T15" fmla="*/ 3 h 6"/>
                  <a:gd name="T16" fmla="*/ 1 w 9"/>
                  <a:gd name="T17" fmla="*/ 3 h 6"/>
                  <a:gd name="T18" fmla="*/ 1 w 9"/>
                  <a:gd name="T19" fmla="*/ 4 h 6"/>
                  <a:gd name="T20" fmla="*/ 1 w 9"/>
                  <a:gd name="T21" fmla="*/ 5 h 6"/>
                  <a:gd name="T22" fmla="*/ 0 w 9"/>
                  <a:gd name="T23" fmla="*/ 5 h 6"/>
                  <a:gd name="T24" fmla="*/ 0 w 9"/>
                  <a:gd name="T25" fmla="*/ 6 h 6"/>
                  <a:gd name="T26" fmla="*/ 0 w 9"/>
                  <a:gd name="T27" fmla="*/ 6 h 6"/>
                  <a:gd name="T28" fmla="*/ 0 w 9"/>
                  <a:gd name="T29" fmla="*/ 6 h 6"/>
                  <a:gd name="T30" fmla="*/ 0 w 9"/>
                  <a:gd name="T31" fmla="*/ 6 h 6"/>
                  <a:gd name="T32" fmla="*/ 0 w 9"/>
                  <a:gd name="T33" fmla="*/ 6 h 6"/>
                  <a:gd name="T34" fmla="*/ 0 w 9"/>
                  <a:gd name="T35" fmla="*/ 6 h 6"/>
                  <a:gd name="T36" fmla="*/ 0 w 9"/>
                  <a:gd name="T37" fmla="*/ 6 h 6"/>
                  <a:gd name="T38" fmla="*/ 1 w 9"/>
                  <a:gd name="T39" fmla="*/ 6 h 6"/>
                  <a:gd name="T40" fmla="*/ 2 w 9"/>
                  <a:gd name="T41" fmla="*/ 6 h 6"/>
                  <a:gd name="T42" fmla="*/ 3 w 9"/>
                  <a:gd name="T43" fmla="*/ 5 h 6"/>
                  <a:gd name="T44" fmla="*/ 6 w 9"/>
                  <a:gd name="T45" fmla="*/ 3 h 6"/>
                  <a:gd name="T46" fmla="*/ 7 w 9"/>
                  <a:gd name="T47" fmla="*/ 2 h 6"/>
                  <a:gd name="T48" fmla="*/ 8 w 9"/>
                  <a:gd name="T49" fmla="*/ 2 h 6"/>
                  <a:gd name="T50" fmla="*/ 9 w 9"/>
                  <a:gd name="T51" fmla="*/ 1 h 6"/>
                  <a:gd name="T52" fmla="*/ 9 w 9"/>
                  <a:gd name="T53" fmla="*/ 1 h 6"/>
                  <a:gd name="T54" fmla="*/ 9 w 9"/>
                  <a:gd name="T55" fmla="*/ 1 h 6"/>
                  <a:gd name="T56" fmla="*/ 8 w 9"/>
                  <a:gd name="T57" fmla="*/ 0 h 6"/>
                  <a:gd name="T58" fmla="*/ 8 w 9"/>
                  <a:gd name="T59" fmla="*/ 0 h 6"/>
                  <a:gd name="T60" fmla="*/ 8 w 9"/>
                  <a:gd name="T61" fmla="*/ 0 h 6"/>
                  <a:gd name="T62" fmla="*/ 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39" name="Freeform 43"/>
              <p:cNvSpPr>
                <a:spLocks/>
              </p:cNvSpPr>
              <p:nvPr/>
            </p:nvSpPr>
            <p:spPr bwMode="auto">
              <a:xfrm>
                <a:off x="934" y="3632"/>
                <a:ext cx="44" cy="34"/>
              </a:xfrm>
              <a:custGeom>
                <a:avLst/>
                <a:gdLst>
                  <a:gd name="T0" fmla="*/ 8 w 9"/>
                  <a:gd name="T1" fmla="*/ 3 h 7"/>
                  <a:gd name="T2" fmla="*/ 8 w 9"/>
                  <a:gd name="T3" fmla="*/ 1 h 7"/>
                  <a:gd name="T4" fmla="*/ 5 w 9"/>
                  <a:gd name="T5" fmla="*/ 3 h 7"/>
                  <a:gd name="T6" fmla="*/ 4 w 9"/>
                  <a:gd name="T7" fmla="*/ 4 h 7"/>
                  <a:gd name="T8" fmla="*/ 4 w 9"/>
                  <a:gd name="T9" fmla="*/ 4 h 7"/>
                  <a:gd name="T10" fmla="*/ 2 w 9"/>
                  <a:gd name="T11" fmla="*/ 5 h 7"/>
                  <a:gd name="T12" fmla="*/ 1 w 9"/>
                  <a:gd name="T13" fmla="*/ 6 h 7"/>
                  <a:gd name="T14" fmla="*/ 0 w 9"/>
                  <a:gd name="T15" fmla="*/ 6 h 7"/>
                  <a:gd name="T16" fmla="*/ 2 w 9"/>
                  <a:gd name="T17" fmla="*/ 6 h 7"/>
                  <a:gd name="T18" fmla="*/ 3 w 9"/>
                  <a:gd name="T19" fmla="*/ 5 h 7"/>
                  <a:gd name="T20" fmla="*/ 6 w 9"/>
                  <a:gd name="T21" fmla="*/ 4 h 7"/>
                  <a:gd name="T22" fmla="*/ 8 w 9"/>
                  <a:gd name="T23" fmla="*/ 3 h 7"/>
                  <a:gd name="T24" fmla="*/ 8 w 9"/>
                  <a:gd name="T25" fmla="*/ 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0" name="Freeform 44"/>
              <p:cNvSpPr>
                <a:spLocks/>
              </p:cNvSpPr>
              <p:nvPr/>
            </p:nvSpPr>
            <p:spPr bwMode="auto">
              <a:xfrm>
                <a:off x="934" y="3637"/>
                <a:ext cx="39" cy="29"/>
              </a:xfrm>
              <a:custGeom>
                <a:avLst/>
                <a:gdLst>
                  <a:gd name="T0" fmla="*/ 8 w 8"/>
                  <a:gd name="T1" fmla="*/ 2 h 6"/>
                  <a:gd name="T2" fmla="*/ 8 w 8"/>
                  <a:gd name="T3" fmla="*/ 1 h 6"/>
                  <a:gd name="T4" fmla="*/ 8 w 8"/>
                  <a:gd name="T5" fmla="*/ 1 h 6"/>
                  <a:gd name="T6" fmla="*/ 8 w 8"/>
                  <a:gd name="T7" fmla="*/ 0 h 6"/>
                  <a:gd name="T8" fmla="*/ 8 w 8"/>
                  <a:gd name="T9" fmla="*/ 0 h 6"/>
                  <a:gd name="T10" fmla="*/ 8 w 8"/>
                  <a:gd name="T11" fmla="*/ 0 h 6"/>
                  <a:gd name="T12" fmla="*/ 8 w 8"/>
                  <a:gd name="T13" fmla="*/ 0 h 6"/>
                  <a:gd name="T14" fmla="*/ 8 w 8"/>
                  <a:gd name="T15" fmla="*/ 0 h 6"/>
                  <a:gd name="T16" fmla="*/ 8 w 8"/>
                  <a:gd name="T17" fmla="*/ 0 h 6"/>
                  <a:gd name="T18" fmla="*/ 8 w 8"/>
                  <a:gd name="T19" fmla="*/ 0 h 6"/>
                  <a:gd name="T20" fmla="*/ 7 w 8"/>
                  <a:gd name="T21" fmla="*/ 0 h 6"/>
                  <a:gd name="T22" fmla="*/ 7 w 8"/>
                  <a:gd name="T23" fmla="*/ 0 h 6"/>
                  <a:gd name="T24" fmla="*/ 6 w 8"/>
                  <a:gd name="T25" fmla="*/ 0 h 6"/>
                  <a:gd name="T26" fmla="*/ 5 w 8"/>
                  <a:gd name="T27" fmla="*/ 1 h 6"/>
                  <a:gd name="T28" fmla="*/ 5 w 8"/>
                  <a:gd name="T29" fmla="*/ 2 h 6"/>
                  <a:gd name="T30" fmla="*/ 5 w 8"/>
                  <a:gd name="T31" fmla="*/ 2 h 6"/>
                  <a:gd name="T32" fmla="*/ 4 w 8"/>
                  <a:gd name="T33" fmla="*/ 2 h 6"/>
                  <a:gd name="T34" fmla="*/ 4 w 8"/>
                  <a:gd name="T35" fmla="*/ 2 h 6"/>
                  <a:gd name="T36" fmla="*/ 4 w 8"/>
                  <a:gd name="T37" fmla="*/ 2 h 6"/>
                  <a:gd name="T38" fmla="*/ 4 w 8"/>
                  <a:gd name="T39" fmla="*/ 3 h 6"/>
                  <a:gd name="T40" fmla="*/ 4 w 8"/>
                  <a:gd name="T41" fmla="*/ 3 h 6"/>
                  <a:gd name="T42" fmla="*/ 4 w 8"/>
                  <a:gd name="T43" fmla="*/ 3 h 6"/>
                  <a:gd name="T44" fmla="*/ 4 w 8"/>
                  <a:gd name="T45" fmla="*/ 3 h 6"/>
                  <a:gd name="T46" fmla="*/ 2 w 8"/>
                  <a:gd name="T47" fmla="*/ 4 h 6"/>
                  <a:gd name="T48" fmla="*/ 2 w 8"/>
                  <a:gd name="T49" fmla="*/ 4 h 6"/>
                  <a:gd name="T50" fmla="*/ 2 w 8"/>
                  <a:gd name="T51" fmla="*/ 4 h 6"/>
                  <a:gd name="T52" fmla="*/ 2 w 8"/>
                  <a:gd name="T53" fmla="*/ 4 h 6"/>
                  <a:gd name="T54" fmla="*/ 1 w 8"/>
                  <a:gd name="T55" fmla="*/ 4 h 6"/>
                  <a:gd name="T56" fmla="*/ 1 w 8"/>
                  <a:gd name="T57" fmla="*/ 5 h 6"/>
                  <a:gd name="T58" fmla="*/ 1 w 8"/>
                  <a:gd name="T59" fmla="*/ 5 h 6"/>
                  <a:gd name="T60" fmla="*/ 0 w 8"/>
                  <a:gd name="T61" fmla="*/ 5 h 6"/>
                  <a:gd name="T62" fmla="*/ 0 w 8"/>
                  <a:gd name="T63" fmla="*/ 5 h 6"/>
                  <a:gd name="T64" fmla="*/ 0 w 8"/>
                  <a:gd name="T65" fmla="*/ 5 h 6"/>
                  <a:gd name="T66" fmla="*/ 1 w 8"/>
                  <a:gd name="T67" fmla="*/ 6 h 6"/>
                  <a:gd name="T68" fmla="*/ 1 w 8"/>
                  <a:gd name="T69" fmla="*/ 6 h 6"/>
                  <a:gd name="T70" fmla="*/ 1 w 8"/>
                  <a:gd name="T71" fmla="*/ 6 h 6"/>
                  <a:gd name="T72" fmla="*/ 1 w 8"/>
                  <a:gd name="T73" fmla="*/ 6 h 6"/>
                  <a:gd name="T74" fmla="*/ 2 w 8"/>
                  <a:gd name="T75" fmla="*/ 5 h 6"/>
                  <a:gd name="T76" fmla="*/ 2 w 8"/>
                  <a:gd name="T77" fmla="*/ 5 h 6"/>
                  <a:gd name="T78" fmla="*/ 3 w 8"/>
                  <a:gd name="T79" fmla="*/ 5 h 6"/>
                  <a:gd name="T80" fmla="*/ 3 w 8"/>
                  <a:gd name="T81" fmla="*/ 4 h 6"/>
                  <a:gd name="T82" fmla="*/ 3 w 8"/>
                  <a:gd name="T83" fmla="*/ 4 h 6"/>
                  <a:gd name="T84" fmla="*/ 5 w 8"/>
                  <a:gd name="T85" fmla="*/ 4 h 6"/>
                  <a:gd name="T86" fmla="*/ 5 w 8"/>
                  <a:gd name="T87" fmla="*/ 3 h 6"/>
                  <a:gd name="T88" fmla="*/ 6 w 8"/>
                  <a:gd name="T89" fmla="*/ 3 h 6"/>
                  <a:gd name="T90" fmla="*/ 7 w 8"/>
                  <a:gd name="T91" fmla="*/ 3 h 6"/>
                  <a:gd name="T92" fmla="*/ 7 w 8"/>
                  <a:gd name="T93" fmla="*/ 2 h 6"/>
                  <a:gd name="T94" fmla="*/ 7 w 8"/>
                  <a:gd name="T95" fmla="*/ 2 h 6"/>
                  <a:gd name="T96" fmla="*/ 8 w 8"/>
                  <a:gd name="T97" fmla="*/ 2 h 6"/>
                  <a:gd name="T98" fmla="*/ 8 w 8"/>
                  <a:gd name="T99" fmla="*/ 2 h 6"/>
                  <a:gd name="T100" fmla="*/ 8 w 8"/>
                  <a:gd name="T101" fmla="*/ 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41" name="Freeform 45"/>
              <p:cNvSpPr>
                <a:spLocks/>
              </p:cNvSpPr>
              <p:nvPr/>
            </p:nvSpPr>
            <p:spPr bwMode="auto">
              <a:xfrm>
                <a:off x="909" y="3676"/>
                <a:ext cx="5" cy="5"/>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2" name="Freeform 46"/>
              <p:cNvSpPr>
                <a:spLocks/>
              </p:cNvSpPr>
              <p:nvPr/>
            </p:nvSpPr>
            <p:spPr bwMode="auto">
              <a:xfrm>
                <a:off x="909" y="3676"/>
                <a:ext cx="5" cy="5"/>
              </a:xfrm>
              <a:custGeom>
                <a:avLst/>
                <a:gdLst>
                  <a:gd name="T0" fmla="*/ 1 w 1"/>
                  <a:gd name="T1" fmla="*/ 0 h 1"/>
                  <a:gd name="T2" fmla="*/ 1 w 1"/>
                  <a:gd name="T3" fmla="*/ 0 h 1"/>
                  <a:gd name="T4" fmla="*/ 1 w 1"/>
                  <a:gd name="T5" fmla="*/ 0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1 w 1"/>
                  <a:gd name="T31" fmla="*/ 0 h 1"/>
                  <a:gd name="T32" fmla="*/ 1 w 1"/>
                  <a:gd name="T33" fmla="*/ 0 h 1"/>
                  <a:gd name="T34" fmla="*/ 1 w 1"/>
                  <a:gd name="T35" fmla="*/ 0 h 1"/>
                  <a:gd name="T36" fmla="*/ 1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3" name="Freeform 47"/>
              <p:cNvSpPr>
                <a:spLocks/>
              </p:cNvSpPr>
              <p:nvPr/>
            </p:nvSpPr>
            <p:spPr bwMode="auto">
              <a:xfrm>
                <a:off x="870" y="3682"/>
                <a:ext cx="14" cy="14"/>
              </a:xfrm>
              <a:custGeom>
                <a:avLst/>
                <a:gdLst>
                  <a:gd name="T0" fmla="*/ 2 w 3"/>
                  <a:gd name="T1" fmla="*/ 1 h 3"/>
                  <a:gd name="T2" fmla="*/ 3 w 3"/>
                  <a:gd name="T3" fmla="*/ 1 h 3"/>
                  <a:gd name="T4" fmla="*/ 2 w 3"/>
                  <a:gd name="T5" fmla="*/ 1 h 3"/>
                  <a:gd name="T6" fmla="*/ 3 w 3"/>
                  <a:gd name="T7" fmla="*/ 2 h 3"/>
                  <a:gd name="T8" fmla="*/ 2 w 3"/>
                  <a:gd name="T9" fmla="*/ 2 h 3"/>
                  <a:gd name="T10" fmla="*/ 1 w 3"/>
                  <a:gd name="T11" fmla="*/ 3 h 3"/>
                  <a:gd name="T12" fmla="*/ 0 w 3"/>
                  <a:gd name="T13" fmla="*/ 3 h 3"/>
                  <a:gd name="T14" fmla="*/ 1 w 3"/>
                  <a:gd name="T15" fmla="*/ 1 h 3"/>
                  <a:gd name="T16" fmla="*/ 2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4" name="Freeform 48"/>
              <p:cNvSpPr>
                <a:spLocks/>
              </p:cNvSpPr>
              <p:nvPr/>
            </p:nvSpPr>
            <p:spPr bwMode="auto">
              <a:xfrm>
                <a:off x="875" y="3684"/>
                <a:ext cx="14" cy="9"/>
              </a:xfrm>
              <a:custGeom>
                <a:avLst/>
                <a:gdLst>
                  <a:gd name="T0" fmla="*/ 2 w 3"/>
                  <a:gd name="T1" fmla="*/ 0 h 2"/>
                  <a:gd name="T2" fmla="*/ 2 w 3"/>
                  <a:gd name="T3" fmla="*/ 0 h 2"/>
                  <a:gd name="T4" fmla="*/ 2 w 3"/>
                  <a:gd name="T5" fmla="*/ 0 h 2"/>
                  <a:gd name="T6" fmla="*/ 2 w 3"/>
                  <a:gd name="T7" fmla="*/ 0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2 w 3"/>
                  <a:gd name="T23" fmla="*/ 0 h 2"/>
                  <a:gd name="T24" fmla="*/ 2 w 3"/>
                  <a:gd name="T25" fmla="*/ 1 h 2"/>
                  <a:gd name="T26" fmla="*/ 3 w 3"/>
                  <a:gd name="T27" fmla="*/ 1 h 2"/>
                  <a:gd name="T28" fmla="*/ 3 w 3"/>
                  <a:gd name="T29" fmla="*/ 1 h 2"/>
                  <a:gd name="T30" fmla="*/ 3 w 3"/>
                  <a:gd name="T31" fmla="*/ 1 h 2"/>
                  <a:gd name="T32" fmla="*/ 2 w 3"/>
                  <a:gd name="T33" fmla="*/ 1 h 2"/>
                  <a:gd name="T34" fmla="*/ 2 w 3"/>
                  <a:gd name="T35" fmla="*/ 1 h 2"/>
                  <a:gd name="T36" fmla="*/ 2 w 3"/>
                  <a:gd name="T37" fmla="*/ 1 h 2"/>
                  <a:gd name="T38" fmla="*/ 2 w 3"/>
                  <a:gd name="T39" fmla="*/ 1 h 2"/>
                  <a:gd name="T40" fmla="*/ 2 w 3"/>
                  <a:gd name="T41" fmla="*/ 1 h 2"/>
                  <a:gd name="T42" fmla="*/ 1 w 3"/>
                  <a:gd name="T43" fmla="*/ 2 h 2"/>
                  <a:gd name="T44" fmla="*/ 1 w 3"/>
                  <a:gd name="T45" fmla="*/ 2 h 2"/>
                  <a:gd name="T46" fmla="*/ 1 w 3"/>
                  <a:gd name="T47" fmla="*/ 2 h 2"/>
                  <a:gd name="T48" fmla="*/ 0 w 3"/>
                  <a:gd name="T49" fmla="*/ 2 h 2"/>
                  <a:gd name="T50" fmla="*/ 0 w 3"/>
                  <a:gd name="T51" fmla="*/ 2 h 2"/>
                  <a:gd name="T52" fmla="*/ 0 w 3"/>
                  <a:gd name="T53" fmla="*/ 1 h 2"/>
                  <a:gd name="T54" fmla="*/ 1 w 3"/>
                  <a:gd name="T55" fmla="*/ 1 h 2"/>
                  <a:gd name="T56" fmla="*/ 1 w 3"/>
                  <a:gd name="T57" fmla="*/ 1 h 2"/>
                  <a:gd name="T58" fmla="*/ 1 w 3"/>
                  <a:gd name="T59" fmla="*/ 1 h 2"/>
                  <a:gd name="T60" fmla="*/ 1 w 3"/>
                  <a:gd name="T61" fmla="*/ 0 h 2"/>
                  <a:gd name="T62" fmla="*/ 2 w 3"/>
                  <a:gd name="T63" fmla="*/ 0 h 2"/>
                  <a:gd name="T64" fmla="*/ 2 w 3"/>
                  <a:gd name="T65" fmla="*/ 0 h 2"/>
                  <a:gd name="T66" fmla="*/ 2 w 3"/>
                  <a:gd name="T67" fmla="*/ 0 h 2"/>
                  <a:gd name="T68" fmla="*/ 2 w 3"/>
                  <a:gd name="T69" fmla="*/ 0 h 2"/>
                  <a:gd name="T70" fmla="*/ 2 w 3"/>
                  <a:gd name="T71" fmla="*/ 0 h 2"/>
                  <a:gd name="T72" fmla="*/ 2 w 3"/>
                  <a:gd name="T73" fmla="*/ 0 h 2"/>
                  <a:gd name="T74" fmla="*/ 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5" name="Freeform 49"/>
              <p:cNvSpPr>
                <a:spLocks/>
              </p:cNvSpPr>
              <p:nvPr/>
            </p:nvSpPr>
            <p:spPr bwMode="auto">
              <a:xfrm>
                <a:off x="833" y="3690"/>
                <a:ext cx="19" cy="10"/>
              </a:xfrm>
              <a:custGeom>
                <a:avLst/>
                <a:gdLst>
                  <a:gd name="T0" fmla="*/ 3 w 4"/>
                  <a:gd name="T1" fmla="*/ 1 h 2"/>
                  <a:gd name="T2" fmla="*/ 3 w 4"/>
                  <a:gd name="T3" fmla="*/ 0 h 2"/>
                  <a:gd name="T4" fmla="*/ 4 w 4"/>
                  <a:gd name="T5" fmla="*/ 0 h 2"/>
                  <a:gd name="T6" fmla="*/ 4 w 4"/>
                  <a:gd name="T7" fmla="*/ 1 h 2"/>
                  <a:gd name="T8" fmla="*/ 1 w 4"/>
                  <a:gd name="T9" fmla="*/ 2 h 2"/>
                  <a:gd name="T10" fmla="*/ 3 w 4"/>
                  <a:gd name="T11" fmla="*/ 1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6" name="Freeform 50"/>
              <p:cNvSpPr>
                <a:spLocks/>
              </p:cNvSpPr>
              <p:nvPr/>
            </p:nvSpPr>
            <p:spPr bwMode="auto">
              <a:xfrm>
                <a:off x="838" y="3690"/>
                <a:ext cx="14" cy="10"/>
              </a:xfrm>
              <a:custGeom>
                <a:avLst/>
                <a:gdLst>
                  <a:gd name="T0" fmla="*/ 2 w 3"/>
                  <a:gd name="T1" fmla="*/ 1 h 2"/>
                  <a:gd name="T2" fmla="*/ 2 w 3"/>
                  <a:gd name="T3" fmla="*/ 1 h 2"/>
                  <a:gd name="T4" fmla="*/ 2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1 h 2"/>
                  <a:gd name="T22" fmla="*/ 3 w 3"/>
                  <a:gd name="T23" fmla="*/ 1 h 2"/>
                  <a:gd name="T24" fmla="*/ 3 w 3"/>
                  <a:gd name="T25" fmla="*/ 1 h 2"/>
                  <a:gd name="T26" fmla="*/ 3 w 3"/>
                  <a:gd name="T27" fmla="*/ 1 h 2"/>
                  <a:gd name="T28" fmla="*/ 2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1 w 3"/>
                  <a:gd name="T45" fmla="*/ 2 h 2"/>
                  <a:gd name="T46" fmla="*/ 2 w 3"/>
                  <a:gd name="T47" fmla="*/ 1 h 2"/>
                  <a:gd name="T48" fmla="*/ 2 w 3"/>
                  <a:gd name="T49" fmla="*/ 1 h 2"/>
                  <a:gd name="T50" fmla="*/ 2 w 3"/>
                  <a:gd name="T51" fmla="*/ 1 h 2"/>
                  <a:gd name="T52" fmla="*/ 2 w 3"/>
                  <a:gd name="T53" fmla="*/ 1 h 2"/>
                  <a:gd name="T54" fmla="*/ 2 w 3"/>
                  <a:gd name="T55" fmla="*/ 1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47" name="Freeform 51"/>
              <p:cNvSpPr>
                <a:spLocks/>
              </p:cNvSpPr>
              <p:nvPr/>
            </p:nvSpPr>
            <p:spPr bwMode="auto">
              <a:xfrm>
                <a:off x="814" y="3691"/>
                <a:ext cx="10" cy="15"/>
              </a:xfrm>
              <a:custGeom>
                <a:avLst/>
                <a:gdLst>
                  <a:gd name="T0" fmla="*/ 1 w 2"/>
                  <a:gd name="T1" fmla="*/ 1 h 3"/>
                  <a:gd name="T2" fmla="*/ 0 w 2"/>
                  <a:gd name="T3" fmla="*/ 0 h 3"/>
                  <a:gd name="T4" fmla="*/ 0 w 2"/>
                  <a:gd name="T5" fmla="*/ 0 h 3"/>
                  <a:gd name="T6" fmla="*/ 1 w 2"/>
                  <a:gd name="T7" fmla="*/ 2 h 3"/>
                  <a:gd name="T8" fmla="*/ 0 w 2"/>
                  <a:gd name="T9" fmla="*/ 2 h 3"/>
                  <a:gd name="T10" fmla="*/ 0 w 2"/>
                  <a:gd name="T11" fmla="*/ 2 h 3"/>
                  <a:gd name="T12" fmla="*/ 0 w 2"/>
                  <a:gd name="T13" fmla="*/ 3 h 3"/>
                  <a:gd name="T14" fmla="*/ 1 w 2"/>
                  <a:gd name="T15" fmla="*/ 3 h 3"/>
                  <a:gd name="T16" fmla="*/ 1 w 2"/>
                  <a:gd name="T17" fmla="*/ 3 h 3"/>
                  <a:gd name="T18" fmla="*/ 2 w 2"/>
                  <a:gd name="T19" fmla="*/ 3 h 3"/>
                  <a:gd name="T20" fmla="*/ 2 w 2"/>
                  <a:gd name="T21" fmla="*/ 1 h 3"/>
                  <a:gd name="T22" fmla="*/ 2 w 2"/>
                  <a:gd name="T23" fmla="*/ 0 h 3"/>
                  <a:gd name="T24" fmla="*/ 1 w 2"/>
                  <a:gd name="T25" fmla="*/ 0 h 3"/>
                  <a:gd name="T26" fmla="*/ 1 w 2"/>
                  <a:gd name="T27" fmla="*/ 1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8" name="Freeform 52"/>
              <p:cNvSpPr>
                <a:spLocks/>
              </p:cNvSpPr>
              <p:nvPr/>
            </p:nvSpPr>
            <p:spPr bwMode="auto">
              <a:xfrm>
                <a:off x="814" y="3691"/>
                <a:ext cx="10" cy="15"/>
              </a:xfrm>
              <a:custGeom>
                <a:avLst/>
                <a:gdLst>
                  <a:gd name="T0" fmla="*/ 1 w 2"/>
                  <a:gd name="T1" fmla="*/ 1 h 3"/>
                  <a:gd name="T2" fmla="*/ 1 w 2"/>
                  <a:gd name="T3" fmla="*/ 0 h 3"/>
                  <a:gd name="T4" fmla="*/ 1 w 2"/>
                  <a:gd name="T5" fmla="*/ 0 h 3"/>
                  <a:gd name="T6" fmla="*/ 1 w 2"/>
                  <a:gd name="T7" fmla="*/ 0 h 3"/>
                  <a:gd name="T8" fmla="*/ 0 w 2"/>
                  <a:gd name="T9" fmla="*/ 0 h 3"/>
                  <a:gd name="T10" fmla="*/ 0 w 2"/>
                  <a:gd name="T11" fmla="*/ 0 h 3"/>
                  <a:gd name="T12" fmla="*/ 0 w 2"/>
                  <a:gd name="T13" fmla="*/ 1 h 3"/>
                  <a:gd name="T14" fmla="*/ 1 w 2"/>
                  <a:gd name="T15" fmla="*/ 1 h 3"/>
                  <a:gd name="T16" fmla="*/ 1 w 2"/>
                  <a:gd name="T17" fmla="*/ 1 h 3"/>
                  <a:gd name="T18" fmla="*/ 1 w 2"/>
                  <a:gd name="T19" fmla="*/ 2 h 3"/>
                  <a:gd name="T20" fmla="*/ 0 w 2"/>
                  <a:gd name="T21" fmla="*/ 2 h 3"/>
                  <a:gd name="T22" fmla="*/ 0 w 2"/>
                  <a:gd name="T23" fmla="*/ 2 h 3"/>
                  <a:gd name="T24" fmla="*/ 0 w 2"/>
                  <a:gd name="T25" fmla="*/ 2 h 3"/>
                  <a:gd name="T26" fmla="*/ 0 w 2"/>
                  <a:gd name="T27" fmla="*/ 2 h 3"/>
                  <a:gd name="T28" fmla="*/ 0 w 2"/>
                  <a:gd name="T29" fmla="*/ 2 h 3"/>
                  <a:gd name="T30" fmla="*/ 0 w 2"/>
                  <a:gd name="T31" fmla="*/ 2 h 3"/>
                  <a:gd name="T32" fmla="*/ 0 w 2"/>
                  <a:gd name="T33" fmla="*/ 3 h 3"/>
                  <a:gd name="T34" fmla="*/ 1 w 2"/>
                  <a:gd name="T35" fmla="*/ 3 h 3"/>
                  <a:gd name="T36" fmla="*/ 1 w 2"/>
                  <a:gd name="T37" fmla="*/ 3 h 3"/>
                  <a:gd name="T38" fmla="*/ 1 w 2"/>
                  <a:gd name="T39" fmla="*/ 3 h 3"/>
                  <a:gd name="T40" fmla="*/ 1 w 2"/>
                  <a:gd name="T41" fmla="*/ 3 h 3"/>
                  <a:gd name="T42" fmla="*/ 1 w 2"/>
                  <a:gd name="T43" fmla="*/ 3 h 3"/>
                  <a:gd name="T44" fmla="*/ 2 w 2"/>
                  <a:gd name="T45" fmla="*/ 3 h 3"/>
                  <a:gd name="T46" fmla="*/ 2 w 2"/>
                  <a:gd name="T47" fmla="*/ 2 h 3"/>
                  <a:gd name="T48" fmla="*/ 2 w 2"/>
                  <a:gd name="T49" fmla="*/ 1 h 3"/>
                  <a:gd name="T50" fmla="*/ 2 w 2"/>
                  <a:gd name="T51" fmla="*/ 1 h 3"/>
                  <a:gd name="T52" fmla="*/ 2 w 2"/>
                  <a:gd name="T53" fmla="*/ 1 h 3"/>
                  <a:gd name="T54" fmla="*/ 2 w 2"/>
                  <a:gd name="T55" fmla="*/ 0 h 3"/>
                  <a:gd name="T56" fmla="*/ 2 w 2"/>
                  <a:gd name="T57" fmla="*/ 0 h 3"/>
                  <a:gd name="T58" fmla="*/ 2 w 2"/>
                  <a:gd name="T59" fmla="*/ 0 h 3"/>
                  <a:gd name="T60" fmla="*/ 1 w 2"/>
                  <a:gd name="T61" fmla="*/ 0 h 3"/>
                  <a:gd name="T62" fmla="*/ 1 w 2"/>
                  <a:gd name="T63" fmla="*/ 0 h 3"/>
                  <a:gd name="T64" fmla="*/ 1 w 2"/>
                  <a:gd name="T65" fmla="*/ 1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49" name="Freeform 53"/>
              <p:cNvSpPr>
                <a:spLocks/>
              </p:cNvSpPr>
              <p:nvPr/>
            </p:nvSpPr>
            <p:spPr bwMode="auto">
              <a:xfrm>
                <a:off x="795" y="3693"/>
                <a:ext cx="15" cy="15"/>
              </a:xfrm>
              <a:custGeom>
                <a:avLst/>
                <a:gdLst>
                  <a:gd name="T0" fmla="*/ 3 w 3"/>
                  <a:gd name="T1" fmla="*/ 3 h 3"/>
                  <a:gd name="T2" fmla="*/ 3 w 3"/>
                  <a:gd name="T3" fmla="*/ 3 h 3"/>
                  <a:gd name="T4" fmla="*/ 3 w 3"/>
                  <a:gd name="T5" fmla="*/ 3 h 3"/>
                  <a:gd name="T6" fmla="*/ 3 w 3"/>
                  <a:gd name="T7" fmla="*/ 3 h 3"/>
                  <a:gd name="T8" fmla="*/ 3 w 3"/>
                  <a:gd name="T9" fmla="*/ 3 h 3"/>
                  <a:gd name="T10" fmla="*/ 3 w 3"/>
                  <a:gd name="T11" fmla="*/ 3 h 3"/>
                  <a:gd name="T12" fmla="*/ 2 w 3"/>
                  <a:gd name="T13" fmla="*/ 2 h 3"/>
                  <a:gd name="T14" fmla="*/ 1 w 3"/>
                  <a:gd name="T15" fmla="*/ 1 h 3"/>
                  <a:gd name="T16" fmla="*/ 1 w 3"/>
                  <a:gd name="T17" fmla="*/ 1 h 3"/>
                  <a:gd name="T18" fmla="*/ 1 w 3"/>
                  <a:gd name="T19" fmla="*/ 1 h 3"/>
                  <a:gd name="T20" fmla="*/ 1 w 3"/>
                  <a:gd name="T21" fmla="*/ 1 h 3"/>
                  <a:gd name="T22" fmla="*/ 1 w 3"/>
                  <a:gd name="T23" fmla="*/ 1 h 3"/>
                  <a:gd name="T24" fmla="*/ 1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 h 3"/>
                  <a:gd name="T42" fmla="*/ 0 w 3"/>
                  <a:gd name="T43" fmla="*/ 1 h 3"/>
                  <a:gd name="T44" fmla="*/ 0 w 3"/>
                  <a:gd name="T45" fmla="*/ 1 h 3"/>
                  <a:gd name="T46" fmla="*/ 0 w 3"/>
                  <a:gd name="T47" fmla="*/ 1 h 3"/>
                  <a:gd name="T48" fmla="*/ 1 w 3"/>
                  <a:gd name="T49" fmla="*/ 1 h 3"/>
                  <a:gd name="T50" fmla="*/ 1 w 3"/>
                  <a:gd name="T51" fmla="*/ 2 h 3"/>
                  <a:gd name="T52" fmla="*/ 1 w 3"/>
                  <a:gd name="T53" fmla="*/ 2 h 3"/>
                  <a:gd name="T54" fmla="*/ 2 w 3"/>
                  <a:gd name="T55" fmla="*/ 3 h 3"/>
                  <a:gd name="T56" fmla="*/ 2 w 3"/>
                  <a:gd name="T57" fmla="*/ 3 h 3"/>
                  <a:gd name="T58" fmla="*/ 3 w 3"/>
                  <a:gd name="T59" fmla="*/ 3 h 3"/>
                  <a:gd name="T60" fmla="*/ 3 w 3"/>
                  <a:gd name="T61" fmla="*/ 3 h 3"/>
                  <a:gd name="T62" fmla="*/ 3 w 3"/>
                  <a:gd name="T63" fmla="*/ 3 h 3"/>
                  <a:gd name="T64" fmla="*/ 3 w 3"/>
                  <a:gd name="T65" fmla="*/ 3 h 3"/>
                  <a:gd name="T66" fmla="*/ 3 w 3"/>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solidFill>
                    <a:srgbClr val="000000"/>
                  </a:solidFill>
                </a:endParaRPr>
              </a:p>
            </p:txBody>
          </p:sp>
          <p:sp>
            <p:nvSpPr>
              <p:cNvPr id="62550" name="Freeform 54"/>
              <p:cNvSpPr>
                <a:spLocks/>
              </p:cNvSpPr>
              <p:nvPr/>
            </p:nvSpPr>
            <p:spPr bwMode="auto">
              <a:xfrm>
                <a:off x="768" y="3683"/>
                <a:ext cx="19" cy="10"/>
              </a:xfrm>
              <a:custGeom>
                <a:avLst/>
                <a:gdLst>
                  <a:gd name="T0" fmla="*/ 0 w 4"/>
                  <a:gd name="T1" fmla="*/ 1 h 2"/>
                  <a:gd name="T2" fmla="*/ 0 w 4"/>
                  <a:gd name="T3" fmla="*/ 1 h 2"/>
                  <a:gd name="T4" fmla="*/ 1 w 4"/>
                  <a:gd name="T5" fmla="*/ 0 h 2"/>
                  <a:gd name="T6" fmla="*/ 1 w 4"/>
                  <a:gd name="T7" fmla="*/ 0 h 2"/>
                  <a:gd name="T8" fmla="*/ 2 w 4"/>
                  <a:gd name="T9" fmla="*/ 0 h 2"/>
                  <a:gd name="T10" fmla="*/ 3 w 4"/>
                  <a:gd name="T11" fmla="*/ 0 h 2"/>
                  <a:gd name="T12" fmla="*/ 3 w 4"/>
                  <a:gd name="T13" fmla="*/ 0 h 2"/>
                  <a:gd name="T14" fmla="*/ 3 w 4"/>
                  <a:gd name="T15" fmla="*/ 0 h 2"/>
                  <a:gd name="T16" fmla="*/ 3 w 4"/>
                  <a:gd name="T17" fmla="*/ 1 h 2"/>
                  <a:gd name="T18" fmla="*/ 4 w 4"/>
                  <a:gd name="T19" fmla="*/ 1 h 2"/>
                  <a:gd name="T20" fmla="*/ 4 w 4"/>
                  <a:gd name="T21" fmla="*/ 1 h 2"/>
                  <a:gd name="T22" fmla="*/ 4 w 4"/>
                  <a:gd name="T23" fmla="*/ 1 h 2"/>
                  <a:gd name="T24" fmla="*/ 4 w 4"/>
                  <a:gd name="T25" fmla="*/ 1 h 2"/>
                  <a:gd name="T26" fmla="*/ 4 w 4"/>
                  <a:gd name="T27" fmla="*/ 1 h 2"/>
                  <a:gd name="T28" fmla="*/ 4 w 4"/>
                  <a:gd name="T29" fmla="*/ 1 h 2"/>
                  <a:gd name="T30" fmla="*/ 4 w 4"/>
                  <a:gd name="T31" fmla="*/ 1 h 2"/>
                  <a:gd name="T32" fmla="*/ 4 w 4"/>
                  <a:gd name="T33" fmla="*/ 2 h 2"/>
                  <a:gd name="T34" fmla="*/ 4 w 4"/>
                  <a:gd name="T35" fmla="*/ 2 h 2"/>
                  <a:gd name="T36" fmla="*/ 4 w 4"/>
                  <a:gd name="T37" fmla="*/ 2 h 2"/>
                  <a:gd name="T38" fmla="*/ 4 w 4"/>
                  <a:gd name="T39" fmla="*/ 2 h 2"/>
                  <a:gd name="T40" fmla="*/ 3 w 4"/>
                  <a:gd name="T41" fmla="*/ 1 h 2"/>
                  <a:gd name="T42" fmla="*/ 3 w 4"/>
                  <a:gd name="T43" fmla="*/ 1 h 2"/>
                  <a:gd name="T44" fmla="*/ 3 w 4"/>
                  <a:gd name="T45" fmla="*/ 2 h 2"/>
                  <a:gd name="T46" fmla="*/ 3 w 4"/>
                  <a:gd name="T47" fmla="*/ 2 h 2"/>
                  <a:gd name="T48" fmla="*/ 3 w 4"/>
                  <a:gd name="T49" fmla="*/ 2 h 2"/>
                  <a:gd name="T50" fmla="*/ 2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1 w 4"/>
                  <a:gd name="T65" fmla="*/ 2 h 2"/>
                  <a:gd name="T66" fmla="*/ 1 w 4"/>
                  <a:gd name="T67" fmla="*/ 2 h 2"/>
                  <a:gd name="T68" fmla="*/ 1 w 4"/>
                  <a:gd name="T69" fmla="*/ 1 h 2"/>
                  <a:gd name="T70" fmla="*/ 1 w 4"/>
                  <a:gd name="T71" fmla="*/ 1 h 2"/>
                  <a:gd name="T72" fmla="*/ 1 w 4"/>
                  <a:gd name="T73" fmla="*/ 1 h 2"/>
                  <a:gd name="T74" fmla="*/ 1 w 4"/>
                  <a:gd name="T75" fmla="*/ 1 h 2"/>
                  <a:gd name="T76" fmla="*/ 1 w 4"/>
                  <a:gd name="T77" fmla="*/ 1 h 2"/>
                  <a:gd name="T78" fmla="*/ 1 w 4"/>
                  <a:gd name="T79" fmla="*/ 1 h 2"/>
                  <a:gd name="T80" fmla="*/ 1 w 4"/>
                  <a:gd name="T81" fmla="*/ 1 h 2"/>
                  <a:gd name="T82" fmla="*/ 1 w 4"/>
                  <a:gd name="T83" fmla="*/ 1 h 2"/>
                  <a:gd name="T84" fmla="*/ 1 w 4"/>
                  <a:gd name="T85" fmla="*/ 1 h 2"/>
                  <a:gd name="T86" fmla="*/ 1 w 4"/>
                  <a:gd name="T87" fmla="*/ 1 h 2"/>
                  <a:gd name="T88" fmla="*/ 1 w 4"/>
                  <a:gd name="T89" fmla="*/ 1 h 2"/>
                  <a:gd name="T90" fmla="*/ 1 w 4"/>
                  <a:gd name="T91" fmla="*/ 1 h 2"/>
                  <a:gd name="T92" fmla="*/ 1 w 4"/>
                  <a:gd name="T93" fmla="*/ 1 h 2"/>
                  <a:gd name="T94" fmla="*/ 0 w 4"/>
                  <a:gd name="T95" fmla="*/ 1 h 2"/>
                  <a:gd name="T96" fmla="*/ 0 w 4"/>
                  <a:gd name="T97" fmla="*/ 1 h 2"/>
                  <a:gd name="T98" fmla="*/ 0 w 4"/>
                  <a:gd name="T99" fmla="*/ 1 h 2"/>
                  <a:gd name="T100" fmla="*/ 0 w 4"/>
                  <a:gd name="T101" fmla="*/ 1 h 2"/>
                  <a:gd name="T102" fmla="*/ 0 w 4"/>
                  <a:gd name="T103" fmla="*/ 1 h 2"/>
                  <a:gd name="T104" fmla="*/ 0 w 4"/>
                  <a:gd name="T105" fmla="*/ 1 h 2"/>
                  <a:gd name="T106" fmla="*/ 0 w 4"/>
                  <a:gd name="T107" fmla="*/ 1 h 2"/>
                  <a:gd name="T108" fmla="*/ 0 w 4"/>
                  <a:gd name="T109" fmla="*/ 1 h 2"/>
                  <a:gd name="T110" fmla="*/ 0 w 4"/>
                  <a:gd name="T111" fmla="*/ 1 h 2"/>
                  <a:gd name="T112" fmla="*/ 0 w 4"/>
                  <a:gd name="T113" fmla="*/ 1 h 2"/>
                  <a:gd name="T114" fmla="*/ 0 w 4"/>
                  <a:gd name="T115" fmla="*/ 1 h 2"/>
                  <a:gd name="T116" fmla="*/ 0 w 4"/>
                  <a:gd name="T117" fmla="*/ 1 h 2"/>
                  <a:gd name="T118" fmla="*/ 0 w 4"/>
                  <a:gd name="T119" fmla="*/ 1 h 2"/>
                  <a:gd name="T120" fmla="*/ 0 w 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grpSp>
        <p:grpSp>
          <p:nvGrpSpPr>
            <p:cNvPr id="4" name="Group 55"/>
            <p:cNvGrpSpPr>
              <a:grpSpLocks/>
            </p:cNvGrpSpPr>
            <p:nvPr/>
          </p:nvGrpSpPr>
          <p:grpSpPr bwMode="auto">
            <a:xfrm>
              <a:off x="5824538" y="2197100"/>
              <a:ext cx="830262" cy="742950"/>
              <a:chOff x="3562" y="1636"/>
              <a:chExt cx="497" cy="468"/>
            </a:xfrm>
          </p:grpSpPr>
          <p:sp>
            <p:nvSpPr>
              <p:cNvPr id="62534" name="Freeform 56"/>
              <p:cNvSpPr>
                <a:spLocks/>
              </p:cNvSpPr>
              <p:nvPr/>
            </p:nvSpPr>
            <p:spPr bwMode="auto">
              <a:xfrm>
                <a:off x="3806" y="1758"/>
                <a:ext cx="253" cy="346"/>
              </a:xfrm>
              <a:custGeom>
                <a:avLst/>
                <a:gdLst>
                  <a:gd name="T0" fmla="*/ 26 w 52"/>
                  <a:gd name="T1" fmla="*/ 68 h 71"/>
                  <a:gd name="T2" fmla="*/ 43 w 52"/>
                  <a:gd name="T3" fmla="*/ 67 h 71"/>
                  <a:gd name="T4" fmla="*/ 45 w 52"/>
                  <a:gd name="T5" fmla="*/ 62 h 71"/>
                  <a:gd name="T6" fmla="*/ 45 w 52"/>
                  <a:gd name="T7" fmla="*/ 58 h 71"/>
                  <a:gd name="T8" fmla="*/ 48 w 52"/>
                  <a:gd name="T9" fmla="*/ 55 h 71"/>
                  <a:gd name="T10" fmla="*/ 49 w 52"/>
                  <a:gd name="T11" fmla="*/ 52 h 71"/>
                  <a:gd name="T12" fmla="*/ 50 w 52"/>
                  <a:gd name="T13" fmla="*/ 50 h 71"/>
                  <a:gd name="T14" fmla="*/ 51 w 52"/>
                  <a:gd name="T15" fmla="*/ 51 h 71"/>
                  <a:gd name="T16" fmla="*/ 52 w 52"/>
                  <a:gd name="T17" fmla="*/ 50 h 71"/>
                  <a:gd name="T18" fmla="*/ 52 w 52"/>
                  <a:gd name="T19" fmla="*/ 46 h 71"/>
                  <a:gd name="T20" fmla="*/ 51 w 52"/>
                  <a:gd name="T21" fmla="*/ 42 h 71"/>
                  <a:gd name="T22" fmla="*/ 47 w 52"/>
                  <a:gd name="T23" fmla="*/ 28 h 71"/>
                  <a:gd name="T24" fmla="*/ 42 w 52"/>
                  <a:gd name="T25" fmla="*/ 28 h 71"/>
                  <a:gd name="T26" fmla="*/ 36 w 52"/>
                  <a:gd name="T27" fmla="*/ 36 h 71"/>
                  <a:gd name="T28" fmla="*/ 35 w 52"/>
                  <a:gd name="T29" fmla="*/ 35 h 71"/>
                  <a:gd name="T30" fmla="*/ 33 w 52"/>
                  <a:gd name="T31" fmla="*/ 34 h 71"/>
                  <a:gd name="T32" fmla="*/ 33 w 52"/>
                  <a:gd name="T33" fmla="*/ 30 h 71"/>
                  <a:gd name="T34" fmla="*/ 36 w 52"/>
                  <a:gd name="T35" fmla="*/ 28 h 71"/>
                  <a:gd name="T36" fmla="*/ 36 w 52"/>
                  <a:gd name="T37" fmla="*/ 26 h 71"/>
                  <a:gd name="T38" fmla="*/ 38 w 52"/>
                  <a:gd name="T39" fmla="*/ 24 h 71"/>
                  <a:gd name="T40" fmla="*/ 38 w 52"/>
                  <a:gd name="T41" fmla="*/ 17 h 71"/>
                  <a:gd name="T42" fmla="*/ 37 w 52"/>
                  <a:gd name="T43" fmla="*/ 14 h 71"/>
                  <a:gd name="T44" fmla="*/ 35 w 52"/>
                  <a:gd name="T45" fmla="*/ 12 h 71"/>
                  <a:gd name="T46" fmla="*/ 37 w 52"/>
                  <a:gd name="T47" fmla="*/ 10 h 71"/>
                  <a:gd name="T48" fmla="*/ 36 w 52"/>
                  <a:gd name="T49" fmla="*/ 7 h 71"/>
                  <a:gd name="T50" fmla="*/ 30 w 52"/>
                  <a:gd name="T51" fmla="*/ 4 h 71"/>
                  <a:gd name="T52" fmla="*/ 26 w 52"/>
                  <a:gd name="T53" fmla="*/ 2 h 71"/>
                  <a:gd name="T54" fmla="*/ 21 w 52"/>
                  <a:gd name="T55" fmla="*/ 1 h 71"/>
                  <a:gd name="T56" fmla="*/ 18 w 52"/>
                  <a:gd name="T57" fmla="*/ 1 h 71"/>
                  <a:gd name="T58" fmla="*/ 15 w 52"/>
                  <a:gd name="T59" fmla="*/ 3 h 71"/>
                  <a:gd name="T60" fmla="*/ 15 w 52"/>
                  <a:gd name="T61" fmla="*/ 6 h 71"/>
                  <a:gd name="T62" fmla="*/ 16 w 52"/>
                  <a:gd name="T63" fmla="*/ 7 h 71"/>
                  <a:gd name="T64" fmla="*/ 15 w 52"/>
                  <a:gd name="T65" fmla="*/ 8 h 71"/>
                  <a:gd name="T66" fmla="*/ 13 w 52"/>
                  <a:gd name="T67" fmla="*/ 10 h 71"/>
                  <a:gd name="T68" fmla="*/ 12 w 52"/>
                  <a:gd name="T69" fmla="*/ 13 h 71"/>
                  <a:gd name="T70" fmla="*/ 12 w 52"/>
                  <a:gd name="T71" fmla="*/ 17 h 71"/>
                  <a:gd name="T72" fmla="*/ 10 w 52"/>
                  <a:gd name="T73" fmla="*/ 16 h 71"/>
                  <a:gd name="T74" fmla="*/ 10 w 52"/>
                  <a:gd name="T75" fmla="*/ 13 h 71"/>
                  <a:gd name="T76" fmla="*/ 10 w 52"/>
                  <a:gd name="T77" fmla="*/ 11 h 71"/>
                  <a:gd name="T78" fmla="*/ 8 w 52"/>
                  <a:gd name="T79" fmla="*/ 13 h 71"/>
                  <a:gd name="T80" fmla="*/ 8 w 52"/>
                  <a:gd name="T81" fmla="*/ 16 h 71"/>
                  <a:gd name="T82" fmla="*/ 5 w 52"/>
                  <a:gd name="T83" fmla="*/ 17 h 71"/>
                  <a:gd name="T84" fmla="*/ 4 w 52"/>
                  <a:gd name="T85" fmla="*/ 19 h 71"/>
                  <a:gd name="T86" fmla="*/ 3 w 52"/>
                  <a:gd name="T87" fmla="*/ 23 h 71"/>
                  <a:gd name="T88" fmla="*/ 2 w 52"/>
                  <a:gd name="T89" fmla="*/ 28 h 71"/>
                  <a:gd name="T90" fmla="*/ 1 w 52"/>
                  <a:gd name="T91" fmla="*/ 32 h 71"/>
                  <a:gd name="T92" fmla="*/ 2 w 52"/>
                  <a:gd name="T93" fmla="*/ 37 h 71"/>
                  <a:gd name="T94" fmla="*/ 2 w 52"/>
                  <a:gd name="T95" fmla="*/ 41 h 71"/>
                  <a:gd name="T96" fmla="*/ 6 w 52"/>
                  <a:gd name="T97" fmla="*/ 50 h 71"/>
                  <a:gd name="T98" fmla="*/ 7 w 52"/>
                  <a:gd name="T99" fmla="*/ 55 h 71"/>
                  <a:gd name="T100" fmla="*/ 7 w 52"/>
                  <a:gd name="T101" fmla="*/ 56 h 71"/>
                  <a:gd name="T102" fmla="*/ 6 w 52"/>
                  <a:gd name="T103" fmla="*/ 62 h 71"/>
                  <a:gd name="T104" fmla="*/ 2 w 52"/>
                  <a:gd name="T105" fmla="*/ 69 h 71"/>
                  <a:gd name="T106" fmla="*/ 0 w 52"/>
                  <a:gd name="T107" fmla="*/ 71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45C2C"/>
              </a:solidFill>
              <a:ln w="12700">
                <a:solidFill>
                  <a:schemeClr val="tx1"/>
                </a:solidFill>
                <a:miter lim="800000"/>
                <a:headEnd/>
                <a:tailEnd/>
              </a:ln>
            </p:spPr>
            <p:txBody>
              <a:bodyPr wrap="none" anchor="ctr"/>
              <a:lstStyle/>
              <a:p>
                <a:pPr eaLnBrk="0" hangingPunct="0"/>
                <a:endParaRPr lang="en-US">
                  <a:solidFill>
                    <a:srgbClr val="000000"/>
                  </a:solidFill>
                </a:endParaRPr>
              </a:p>
            </p:txBody>
          </p:sp>
          <p:sp>
            <p:nvSpPr>
              <p:cNvPr id="62535" name="Freeform 57"/>
              <p:cNvSpPr>
                <a:spLocks/>
              </p:cNvSpPr>
              <p:nvPr/>
            </p:nvSpPr>
            <p:spPr bwMode="auto">
              <a:xfrm>
                <a:off x="3562" y="1636"/>
                <a:ext cx="405" cy="200"/>
              </a:xfrm>
              <a:custGeom>
                <a:avLst/>
                <a:gdLst>
                  <a:gd name="T0" fmla="*/ 4 w 83"/>
                  <a:gd name="T1" fmla="*/ 16 h 41"/>
                  <a:gd name="T2" fmla="*/ 8 w 83"/>
                  <a:gd name="T3" fmla="*/ 13 h 41"/>
                  <a:gd name="T4" fmla="*/ 20 w 83"/>
                  <a:gd name="T5" fmla="*/ 6 h 41"/>
                  <a:gd name="T6" fmla="*/ 26 w 83"/>
                  <a:gd name="T7" fmla="*/ 1 h 41"/>
                  <a:gd name="T8" fmla="*/ 31 w 83"/>
                  <a:gd name="T9" fmla="*/ 1 h 41"/>
                  <a:gd name="T10" fmla="*/ 28 w 83"/>
                  <a:gd name="T11" fmla="*/ 4 h 41"/>
                  <a:gd name="T12" fmla="*/ 23 w 83"/>
                  <a:gd name="T13" fmla="*/ 9 h 41"/>
                  <a:gd name="T14" fmla="*/ 23 w 83"/>
                  <a:gd name="T15" fmla="*/ 12 h 41"/>
                  <a:gd name="T16" fmla="*/ 28 w 83"/>
                  <a:gd name="T17" fmla="*/ 10 h 41"/>
                  <a:gd name="T18" fmla="*/ 39 w 83"/>
                  <a:gd name="T19" fmla="*/ 15 h 41"/>
                  <a:gd name="T20" fmla="*/ 43 w 83"/>
                  <a:gd name="T21" fmla="*/ 16 h 41"/>
                  <a:gd name="T22" fmla="*/ 44 w 83"/>
                  <a:gd name="T23" fmla="*/ 17 h 41"/>
                  <a:gd name="T24" fmla="*/ 49 w 83"/>
                  <a:gd name="T25" fmla="*/ 13 h 41"/>
                  <a:gd name="T26" fmla="*/ 64 w 83"/>
                  <a:gd name="T27" fmla="*/ 8 h 41"/>
                  <a:gd name="T28" fmla="*/ 63 w 83"/>
                  <a:gd name="T29" fmla="*/ 11 h 41"/>
                  <a:gd name="T30" fmla="*/ 66 w 83"/>
                  <a:gd name="T31" fmla="*/ 14 h 41"/>
                  <a:gd name="T32" fmla="*/ 72 w 83"/>
                  <a:gd name="T33" fmla="*/ 13 h 41"/>
                  <a:gd name="T34" fmla="*/ 76 w 83"/>
                  <a:gd name="T35" fmla="*/ 18 h 41"/>
                  <a:gd name="T36" fmla="*/ 82 w 83"/>
                  <a:gd name="T37" fmla="*/ 19 h 41"/>
                  <a:gd name="T38" fmla="*/ 82 w 83"/>
                  <a:gd name="T39" fmla="*/ 21 h 41"/>
                  <a:gd name="T40" fmla="*/ 79 w 83"/>
                  <a:gd name="T41" fmla="*/ 21 h 41"/>
                  <a:gd name="T42" fmla="*/ 75 w 83"/>
                  <a:gd name="T43" fmla="*/ 21 h 41"/>
                  <a:gd name="T44" fmla="*/ 69 w 83"/>
                  <a:gd name="T45" fmla="*/ 21 h 41"/>
                  <a:gd name="T46" fmla="*/ 69 w 83"/>
                  <a:gd name="T47" fmla="*/ 24 h 41"/>
                  <a:gd name="T48" fmla="*/ 62 w 83"/>
                  <a:gd name="T49" fmla="*/ 21 h 41"/>
                  <a:gd name="T50" fmla="*/ 57 w 83"/>
                  <a:gd name="T51" fmla="*/ 23 h 41"/>
                  <a:gd name="T52" fmla="*/ 55 w 83"/>
                  <a:gd name="T53" fmla="*/ 25 h 41"/>
                  <a:gd name="T54" fmla="*/ 50 w 83"/>
                  <a:gd name="T55" fmla="*/ 25 h 41"/>
                  <a:gd name="T56" fmla="*/ 46 w 83"/>
                  <a:gd name="T57" fmla="*/ 30 h 41"/>
                  <a:gd name="T58" fmla="*/ 47 w 83"/>
                  <a:gd name="T59" fmla="*/ 28 h 41"/>
                  <a:gd name="T60" fmla="*/ 44 w 83"/>
                  <a:gd name="T61" fmla="*/ 28 h 41"/>
                  <a:gd name="T62" fmla="*/ 42 w 83"/>
                  <a:gd name="T63" fmla="*/ 27 h 41"/>
                  <a:gd name="T64" fmla="*/ 40 w 83"/>
                  <a:gd name="T65" fmla="*/ 32 h 41"/>
                  <a:gd name="T66" fmla="*/ 36 w 83"/>
                  <a:gd name="T67" fmla="*/ 38 h 41"/>
                  <a:gd name="T68" fmla="*/ 34 w 83"/>
                  <a:gd name="T69" fmla="*/ 39 h 41"/>
                  <a:gd name="T70" fmla="*/ 35 w 83"/>
                  <a:gd name="T71" fmla="*/ 36 h 41"/>
                  <a:gd name="T72" fmla="*/ 32 w 83"/>
                  <a:gd name="T73" fmla="*/ 36 h 41"/>
                  <a:gd name="T74" fmla="*/ 30 w 83"/>
                  <a:gd name="T75" fmla="*/ 29 h 41"/>
                  <a:gd name="T76" fmla="*/ 29 w 83"/>
                  <a:gd name="T77" fmla="*/ 28 h 41"/>
                  <a:gd name="T78" fmla="*/ 23 w 83"/>
                  <a:gd name="T79" fmla="*/ 26 h 41"/>
                  <a:gd name="T80" fmla="*/ 22 w 83"/>
                  <a:gd name="T81" fmla="*/ 26 h 41"/>
                  <a:gd name="T82" fmla="*/ 16 w 83"/>
                  <a:gd name="T83" fmla="*/ 24 h 41"/>
                  <a:gd name="T84" fmla="*/ 4 w 83"/>
                  <a:gd name="T85" fmla="*/ 19 h 41"/>
                  <a:gd name="T86" fmla="*/ 0 w 83"/>
                  <a:gd name="T87" fmla="*/ 1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45C2C"/>
              </a:solidFill>
              <a:ln w="12700">
                <a:solidFill>
                  <a:schemeClr val="tx1"/>
                </a:solidFill>
                <a:miter lim="800000"/>
                <a:headEnd/>
                <a:tailEnd/>
              </a:ln>
            </p:spPr>
            <p:txBody>
              <a:bodyPr wrap="none" anchor="ctr"/>
              <a:lstStyle/>
              <a:p>
                <a:pPr eaLnBrk="0" hangingPunct="0"/>
                <a:endParaRPr lang="en-US">
                  <a:solidFill>
                    <a:srgbClr val="000000"/>
                  </a:solidFill>
                </a:endParaRPr>
              </a:p>
            </p:txBody>
          </p:sp>
        </p:grpSp>
        <p:sp>
          <p:nvSpPr>
            <p:cNvPr id="62504" name="Freeform 58"/>
            <p:cNvSpPr>
              <a:spLocks/>
            </p:cNvSpPr>
            <p:nvPr/>
          </p:nvSpPr>
          <p:spPr bwMode="auto">
            <a:xfrm>
              <a:off x="6159500" y="2917825"/>
              <a:ext cx="327025" cy="557213"/>
            </a:xfrm>
            <a:custGeom>
              <a:avLst/>
              <a:gdLst>
                <a:gd name="T0" fmla="*/ 1 w 40"/>
                <a:gd name="T1" fmla="*/ 5 h 72"/>
                <a:gd name="T2" fmla="*/ 4 w 40"/>
                <a:gd name="T3" fmla="*/ 45 h 72"/>
                <a:gd name="T4" fmla="*/ 4 w 40"/>
                <a:gd name="T5" fmla="*/ 46 h 72"/>
                <a:gd name="T6" fmla="*/ 4 w 40"/>
                <a:gd name="T7" fmla="*/ 47 h 72"/>
                <a:gd name="T8" fmla="*/ 4 w 40"/>
                <a:gd name="T9" fmla="*/ 49 h 72"/>
                <a:gd name="T10" fmla="*/ 5 w 40"/>
                <a:gd name="T11" fmla="*/ 52 h 72"/>
                <a:gd name="T12" fmla="*/ 6 w 40"/>
                <a:gd name="T13" fmla="*/ 56 h 72"/>
                <a:gd name="T14" fmla="*/ 4 w 40"/>
                <a:gd name="T15" fmla="*/ 59 h 72"/>
                <a:gd name="T16" fmla="*/ 4 w 40"/>
                <a:gd name="T17" fmla="*/ 60 h 72"/>
                <a:gd name="T18" fmla="*/ 2 w 40"/>
                <a:gd name="T19" fmla="*/ 63 h 72"/>
                <a:gd name="T20" fmla="*/ 0 w 40"/>
                <a:gd name="T21" fmla="*/ 65 h 72"/>
                <a:gd name="T22" fmla="*/ 0 w 40"/>
                <a:gd name="T23" fmla="*/ 68 h 72"/>
                <a:gd name="T24" fmla="*/ 0 w 40"/>
                <a:gd name="T25" fmla="*/ 71 h 72"/>
                <a:gd name="T26" fmla="*/ 0 w 40"/>
                <a:gd name="T27" fmla="*/ 71 h 72"/>
                <a:gd name="T28" fmla="*/ 0 w 40"/>
                <a:gd name="T29" fmla="*/ 72 h 72"/>
                <a:gd name="T30" fmla="*/ 0 w 40"/>
                <a:gd name="T31" fmla="*/ 72 h 72"/>
                <a:gd name="T32" fmla="*/ 1 w 40"/>
                <a:gd name="T33" fmla="*/ 72 h 72"/>
                <a:gd name="T34" fmla="*/ 2 w 40"/>
                <a:gd name="T35" fmla="*/ 72 h 72"/>
                <a:gd name="T36" fmla="*/ 2 w 40"/>
                <a:gd name="T37" fmla="*/ 71 h 72"/>
                <a:gd name="T38" fmla="*/ 2 w 40"/>
                <a:gd name="T39" fmla="*/ 70 h 72"/>
                <a:gd name="T40" fmla="*/ 5 w 40"/>
                <a:gd name="T41" fmla="*/ 70 h 72"/>
                <a:gd name="T42" fmla="*/ 8 w 40"/>
                <a:gd name="T43" fmla="*/ 69 h 72"/>
                <a:gd name="T44" fmla="*/ 12 w 40"/>
                <a:gd name="T45" fmla="*/ 71 h 72"/>
                <a:gd name="T46" fmla="*/ 12 w 40"/>
                <a:gd name="T47" fmla="*/ 71 h 72"/>
                <a:gd name="T48" fmla="*/ 13 w 40"/>
                <a:gd name="T49" fmla="*/ 71 h 72"/>
                <a:gd name="T50" fmla="*/ 14 w 40"/>
                <a:gd name="T51" fmla="*/ 68 h 72"/>
                <a:gd name="T52" fmla="*/ 16 w 40"/>
                <a:gd name="T53" fmla="*/ 68 h 72"/>
                <a:gd name="T54" fmla="*/ 17 w 40"/>
                <a:gd name="T55" fmla="*/ 69 h 72"/>
                <a:gd name="T56" fmla="*/ 18 w 40"/>
                <a:gd name="T57" fmla="*/ 70 h 72"/>
                <a:gd name="T58" fmla="*/ 19 w 40"/>
                <a:gd name="T59" fmla="*/ 69 h 72"/>
                <a:gd name="T60" fmla="*/ 20 w 40"/>
                <a:gd name="T61" fmla="*/ 65 h 72"/>
                <a:gd name="T62" fmla="*/ 21 w 40"/>
                <a:gd name="T63" fmla="*/ 64 h 72"/>
                <a:gd name="T64" fmla="*/ 22 w 40"/>
                <a:gd name="T65" fmla="*/ 64 h 72"/>
                <a:gd name="T66" fmla="*/ 24 w 40"/>
                <a:gd name="T67" fmla="*/ 66 h 72"/>
                <a:gd name="T68" fmla="*/ 27 w 40"/>
                <a:gd name="T69" fmla="*/ 66 h 72"/>
                <a:gd name="T70" fmla="*/ 28 w 40"/>
                <a:gd name="T71" fmla="*/ 63 h 72"/>
                <a:gd name="T72" fmla="*/ 33 w 40"/>
                <a:gd name="T73" fmla="*/ 56 h 72"/>
                <a:gd name="T74" fmla="*/ 33 w 40"/>
                <a:gd name="T75" fmla="*/ 53 h 72"/>
                <a:gd name="T76" fmla="*/ 34 w 40"/>
                <a:gd name="T77" fmla="*/ 53 h 72"/>
                <a:gd name="T78" fmla="*/ 37 w 40"/>
                <a:gd name="T79" fmla="*/ 53 h 72"/>
                <a:gd name="T80" fmla="*/ 38 w 40"/>
                <a:gd name="T81" fmla="*/ 52 h 72"/>
                <a:gd name="T82" fmla="*/ 40 w 40"/>
                <a:gd name="T83" fmla="*/ 51 h 72"/>
                <a:gd name="T84" fmla="*/ 40 w 40"/>
                <a:gd name="T85" fmla="*/ 50 h 72"/>
                <a:gd name="T86" fmla="*/ 40 w 40"/>
                <a:gd name="T87" fmla="*/ 47 h 72"/>
                <a:gd name="T88" fmla="*/ 40 w 40"/>
                <a:gd name="T89" fmla="*/ 47 h 72"/>
                <a:gd name="T90" fmla="*/ 40 w 40"/>
                <a:gd name="T91" fmla="*/ 45 h 72"/>
                <a:gd name="T92" fmla="*/ 35 w 40"/>
                <a:gd name="T93" fmla="*/ 1 h 72"/>
                <a:gd name="T94" fmla="*/ 35 w 40"/>
                <a:gd name="T95" fmla="*/ 0 h 72"/>
                <a:gd name="T96" fmla="*/ 9 w 40"/>
                <a:gd name="T97" fmla="*/ 3 h 72"/>
                <a:gd name="T98" fmla="*/ 8 w 40"/>
                <a:gd name="T99" fmla="*/ 4 h 72"/>
                <a:gd name="T100" fmla="*/ 6 w 40"/>
                <a:gd name="T101" fmla="*/ 5 h 72"/>
                <a:gd name="T102" fmla="*/ 5 w 40"/>
                <a:gd name="T103" fmla="*/ 6 h 72"/>
                <a:gd name="T104" fmla="*/ 3 w 40"/>
                <a:gd name="T105" fmla="*/ 6 h 72"/>
                <a:gd name="T106" fmla="*/ 1 w 40"/>
                <a:gd name="T107" fmla="*/ 5 h 72"/>
                <a:gd name="T108" fmla="*/ 1 w 40"/>
                <a:gd name="T109" fmla="*/ 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45C2C"/>
            </a:solidFill>
            <a:ln w="12700" cmpd="sng">
              <a:solidFill>
                <a:schemeClr val="tx1"/>
              </a:solidFill>
              <a:prstDash val="solid"/>
              <a:round/>
              <a:headEnd/>
              <a:tailEnd/>
            </a:ln>
          </p:spPr>
          <p:txBody>
            <a:bodyPr/>
            <a:lstStyle/>
            <a:p>
              <a:endParaRPr lang="en-US">
                <a:solidFill>
                  <a:srgbClr val="000000"/>
                </a:solidFill>
              </a:endParaRPr>
            </a:p>
          </p:txBody>
        </p:sp>
        <p:sp>
          <p:nvSpPr>
            <p:cNvPr id="62505" name="Freeform 59" descr="75%"/>
            <p:cNvSpPr>
              <a:spLocks/>
            </p:cNvSpPr>
            <p:nvPr/>
          </p:nvSpPr>
          <p:spPr bwMode="auto">
            <a:xfrm>
              <a:off x="6721475" y="3730625"/>
              <a:ext cx="560388" cy="409575"/>
            </a:xfrm>
            <a:custGeom>
              <a:avLst/>
              <a:gdLst>
                <a:gd name="T0" fmla="*/ 41 w 69"/>
                <a:gd name="T1" fmla="*/ 53 h 53"/>
                <a:gd name="T2" fmla="*/ 38 w 69"/>
                <a:gd name="T3" fmla="*/ 52 h 53"/>
                <a:gd name="T4" fmla="*/ 37 w 69"/>
                <a:gd name="T5" fmla="*/ 48 h 53"/>
                <a:gd name="T6" fmla="*/ 33 w 69"/>
                <a:gd name="T7" fmla="*/ 44 h 53"/>
                <a:gd name="T8" fmla="*/ 31 w 69"/>
                <a:gd name="T9" fmla="*/ 39 h 53"/>
                <a:gd name="T10" fmla="*/ 29 w 69"/>
                <a:gd name="T11" fmla="*/ 37 h 53"/>
                <a:gd name="T12" fmla="*/ 25 w 69"/>
                <a:gd name="T13" fmla="*/ 34 h 53"/>
                <a:gd name="T14" fmla="*/ 23 w 69"/>
                <a:gd name="T15" fmla="*/ 32 h 53"/>
                <a:gd name="T16" fmla="*/ 22 w 69"/>
                <a:gd name="T17" fmla="*/ 30 h 53"/>
                <a:gd name="T18" fmla="*/ 15 w 69"/>
                <a:gd name="T19" fmla="*/ 25 h 53"/>
                <a:gd name="T20" fmla="*/ 13 w 69"/>
                <a:gd name="T21" fmla="*/ 23 h 53"/>
                <a:gd name="T22" fmla="*/ 10 w 69"/>
                <a:gd name="T23" fmla="*/ 19 h 53"/>
                <a:gd name="T24" fmla="*/ 8 w 69"/>
                <a:gd name="T25" fmla="*/ 16 h 53"/>
                <a:gd name="T26" fmla="*/ 1 w 69"/>
                <a:gd name="T27" fmla="*/ 14 h 53"/>
                <a:gd name="T28" fmla="*/ 1 w 69"/>
                <a:gd name="T29" fmla="*/ 10 h 53"/>
                <a:gd name="T30" fmla="*/ 3 w 69"/>
                <a:gd name="T31" fmla="*/ 8 h 53"/>
                <a:gd name="T32" fmla="*/ 3 w 69"/>
                <a:gd name="T33" fmla="*/ 7 h 53"/>
                <a:gd name="T34" fmla="*/ 8 w 69"/>
                <a:gd name="T35" fmla="*/ 5 h 53"/>
                <a:gd name="T36" fmla="*/ 12 w 69"/>
                <a:gd name="T37" fmla="*/ 3 h 53"/>
                <a:gd name="T38" fmla="*/ 13 w 69"/>
                <a:gd name="T39" fmla="*/ 2 h 53"/>
                <a:gd name="T40" fmla="*/ 31 w 69"/>
                <a:gd name="T41" fmla="*/ 1 h 53"/>
                <a:gd name="T42" fmla="*/ 31 w 69"/>
                <a:gd name="T43" fmla="*/ 2 h 53"/>
                <a:gd name="T44" fmla="*/ 35 w 69"/>
                <a:gd name="T45" fmla="*/ 4 h 53"/>
                <a:gd name="T46" fmla="*/ 51 w 69"/>
                <a:gd name="T47" fmla="*/ 4 h 53"/>
                <a:gd name="T48" fmla="*/ 68 w 69"/>
                <a:gd name="T49" fmla="*/ 17 h 53"/>
                <a:gd name="T50" fmla="*/ 66 w 69"/>
                <a:gd name="T51" fmla="*/ 19 h 53"/>
                <a:gd name="T52" fmla="*/ 63 w 69"/>
                <a:gd name="T53" fmla="*/ 24 h 53"/>
                <a:gd name="T54" fmla="*/ 62 w 69"/>
                <a:gd name="T55" fmla="*/ 28 h 53"/>
                <a:gd name="T56" fmla="*/ 62 w 69"/>
                <a:gd name="T57" fmla="*/ 30 h 53"/>
                <a:gd name="T58" fmla="*/ 60 w 69"/>
                <a:gd name="T59" fmla="*/ 31 h 53"/>
                <a:gd name="T60" fmla="*/ 59 w 69"/>
                <a:gd name="T61" fmla="*/ 33 h 53"/>
                <a:gd name="T62" fmla="*/ 57 w 69"/>
                <a:gd name="T63" fmla="*/ 35 h 53"/>
                <a:gd name="T64" fmla="*/ 53 w 69"/>
                <a:gd name="T65" fmla="*/ 39 h 53"/>
                <a:gd name="T66" fmla="*/ 50 w 69"/>
                <a:gd name="T67" fmla="*/ 41 h 53"/>
                <a:gd name="T68" fmla="*/ 49 w 69"/>
                <a:gd name="T69" fmla="*/ 43 h 53"/>
                <a:gd name="T70" fmla="*/ 46 w 69"/>
                <a:gd name="T71" fmla="*/ 44 h 53"/>
                <a:gd name="T72" fmla="*/ 46 w 69"/>
                <a:gd name="T73" fmla="*/ 45 h 53"/>
                <a:gd name="T74" fmla="*/ 45 w 69"/>
                <a:gd name="T75" fmla="*/ 47 h 53"/>
                <a:gd name="T76" fmla="*/ 43 w 69"/>
                <a:gd name="T77" fmla="*/ 48 h 53"/>
                <a:gd name="T78" fmla="*/ 43 w 69"/>
                <a:gd name="T79" fmla="*/ 48 h 53"/>
                <a:gd name="T80" fmla="*/ 43 w 69"/>
                <a:gd name="T81" fmla="*/ 49 h 53"/>
                <a:gd name="T82" fmla="*/ 44 w 69"/>
                <a:gd name="T83" fmla="*/ 50 h 53"/>
                <a:gd name="T84" fmla="*/ 42 w 69"/>
                <a:gd name="T85" fmla="*/ 51 h 53"/>
                <a:gd name="T86" fmla="*/ 41 w 69"/>
                <a:gd name="T87" fmla="*/ 5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45C2C"/>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62506" name="Freeform 60"/>
            <p:cNvSpPr>
              <a:spLocks/>
            </p:cNvSpPr>
            <p:nvPr/>
          </p:nvSpPr>
          <p:spPr bwMode="auto">
            <a:xfrm>
              <a:off x="6467475" y="3784600"/>
              <a:ext cx="596900" cy="596900"/>
            </a:xfrm>
            <a:custGeom>
              <a:avLst/>
              <a:gdLst>
                <a:gd name="T0" fmla="*/ 9 w 73"/>
                <a:gd name="T1" fmla="*/ 41 h 77"/>
                <a:gd name="T2" fmla="*/ 11 w 73"/>
                <a:gd name="T3" fmla="*/ 44 h 77"/>
                <a:gd name="T4" fmla="*/ 13 w 73"/>
                <a:gd name="T5" fmla="*/ 46 h 77"/>
                <a:gd name="T6" fmla="*/ 13 w 73"/>
                <a:gd name="T7" fmla="*/ 49 h 77"/>
                <a:gd name="T8" fmla="*/ 14 w 73"/>
                <a:gd name="T9" fmla="*/ 50 h 77"/>
                <a:gd name="T10" fmla="*/ 13 w 73"/>
                <a:gd name="T11" fmla="*/ 55 h 77"/>
                <a:gd name="T12" fmla="*/ 12 w 73"/>
                <a:gd name="T13" fmla="*/ 60 h 77"/>
                <a:gd name="T14" fmla="*/ 14 w 73"/>
                <a:gd name="T15" fmla="*/ 68 h 77"/>
                <a:gd name="T16" fmla="*/ 16 w 73"/>
                <a:gd name="T17" fmla="*/ 71 h 77"/>
                <a:gd name="T18" fmla="*/ 17 w 73"/>
                <a:gd name="T19" fmla="*/ 74 h 77"/>
                <a:gd name="T20" fmla="*/ 18 w 73"/>
                <a:gd name="T21" fmla="*/ 76 h 77"/>
                <a:gd name="T22" fmla="*/ 58 w 73"/>
                <a:gd name="T23" fmla="*/ 76 h 77"/>
                <a:gd name="T24" fmla="*/ 60 w 73"/>
                <a:gd name="T25" fmla="*/ 77 h 77"/>
                <a:gd name="T26" fmla="*/ 59 w 73"/>
                <a:gd name="T27" fmla="*/ 71 h 77"/>
                <a:gd name="T28" fmla="*/ 60 w 73"/>
                <a:gd name="T29" fmla="*/ 69 h 77"/>
                <a:gd name="T30" fmla="*/ 64 w 73"/>
                <a:gd name="T31" fmla="*/ 69 h 77"/>
                <a:gd name="T32" fmla="*/ 67 w 73"/>
                <a:gd name="T33" fmla="*/ 69 h 77"/>
                <a:gd name="T34" fmla="*/ 67 w 73"/>
                <a:gd name="T35" fmla="*/ 65 h 77"/>
                <a:gd name="T36" fmla="*/ 67 w 73"/>
                <a:gd name="T37" fmla="*/ 62 h 77"/>
                <a:gd name="T38" fmla="*/ 69 w 73"/>
                <a:gd name="T39" fmla="*/ 53 h 77"/>
                <a:gd name="T40" fmla="*/ 71 w 73"/>
                <a:gd name="T41" fmla="*/ 48 h 77"/>
                <a:gd name="T42" fmla="*/ 73 w 73"/>
                <a:gd name="T43" fmla="*/ 47 h 77"/>
                <a:gd name="T44" fmla="*/ 73 w 73"/>
                <a:gd name="T45" fmla="*/ 46 h 77"/>
                <a:gd name="T46" fmla="*/ 72 w 73"/>
                <a:gd name="T47" fmla="*/ 46 h 77"/>
                <a:gd name="T48" fmla="*/ 69 w 73"/>
                <a:gd name="T49" fmla="*/ 45 h 77"/>
                <a:gd name="T50" fmla="*/ 68 w 73"/>
                <a:gd name="T51" fmla="*/ 41 h 77"/>
                <a:gd name="T52" fmla="*/ 64 w 73"/>
                <a:gd name="T53" fmla="*/ 37 h 77"/>
                <a:gd name="T54" fmla="*/ 62 w 73"/>
                <a:gd name="T55" fmla="*/ 32 h 77"/>
                <a:gd name="T56" fmla="*/ 60 w 73"/>
                <a:gd name="T57" fmla="*/ 30 h 77"/>
                <a:gd name="T58" fmla="*/ 56 w 73"/>
                <a:gd name="T59" fmla="*/ 27 h 77"/>
                <a:gd name="T60" fmla="*/ 54 w 73"/>
                <a:gd name="T61" fmla="*/ 25 h 77"/>
                <a:gd name="T62" fmla="*/ 53 w 73"/>
                <a:gd name="T63" fmla="*/ 23 h 77"/>
                <a:gd name="T64" fmla="*/ 46 w 73"/>
                <a:gd name="T65" fmla="*/ 18 h 77"/>
                <a:gd name="T66" fmla="*/ 44 w 73"/>
                <a:gd name="T67" fmla="*/ 16 h 77"/>
                <a:gd name="T68" fmla="*/ 41 w 73"/>
                <a:gd name="T69" fmla="*/ 12 h 77"/>
                <a:gd name="T70" fmla="*/ 39 w 73"/>
                <a:gd name="T71" fmla="*/ 9 h 77"/>
                <a:gd name="T72" fmla="*/ 32 w 73"/>
                <a:gd name="T73" fmla="*/ 7 h 77"/>
                <a:gd name="T74" fmla="*/ 32 w 73"/>
                <a:gd name="T75" fmla="*/ 3 h 77"/>
                <a:gd name="T76" fmla="*/ 34 w 73"/>
                <a:gd name="T77" fmla="*/ 1 h 77"/>
                <a:gd name="T78" fmla="*/ 34 w 73"/>
                <a:gd name="T79" fmla="*/ 0 h 77"/>
                <a:gd name="T80" fmla="*/ 0 w 73"/>
                <a:gd name="T81" fmla="*/ 5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07" name="Freeform 61"/>
            <p:cNvSpPr>
              <a:spLocks/>
            </p:cNvSpPr>
            <p:nvPr/>
          </p:nvSpPr>
          <p:spPr bwMode="auto">
            <a:xfrm>
              <a:off x="7029450" y="3041650"/>
              <a:ext cx="506413" cy="223838"/>
            </a:xfrm>
            <a:custGeom>
              <a:avLst/>
              <a:gdLst>
                <a:gd name="T0" fmla="*/ 36 w 62"/>
                <a:gd name="T1" fmla="*/ 2 h 29"/>
                <a:gd name="T2" fmla="*/ 2 w 62"/>
                <a:gd name="T3" fmla="*/ 17 h 29"/>
                <a:gd name="T4" fmla="*/ 4 w 62"/>
                <a:gd name="T5" fmla="*/ 16 h 29"/>
                <a:gd name="T6" fmla="*/ 8 w 62"/>
                <a:gd name="T7" fmla="*/ 13 h 29"/>
                <a:gd name="T8" fmla="*/ 10 w 62"/>
                <a:gd name="T9" fmla="*/ 11 h 29"/>
                <a:gd name="T10" fmla="*/ 11 w 62"/>
                <a:gd name="T11" fmla="*/ 10 h 29"/>
                <a:gd name="T12" fmla="*/ 14 w 62"/>
                <a:gd name="T13" fmla="*/ 9 h 29"/>
                <a:gd name="T14" fmla="*/ 19 w 62"/>
                <a:gd name="T15" fmla="*/ 7 h 29"/>
                <a:gd name="T16" fmla="*/ 21 w 62"/>
                <a:gd name="T17" fmla="*/ 8 h 29"/>
                <a:gd name="T18" fmla="*/ 23 w 62"/>
                <a:gd name="T19" fmla="*/ 8 h 29"/>
                <a:gd name="T20" fmla="*/ 25 w 62"/>
                <a:gd name="T21" fmla="*/ 12 h 29"/>
                <a:gd name="T22" fmla="*/ 27 w 62"/>
                <a:gd name="T23" fmla="*/ 12 h 29"/>
                <a:gd name="T24" fmla="*/ 27 w 62"/>
                <a:gd name="T25" fmla="*/ 14 h 29"/>
                <a:gd name="T26" fmla="*/ 31 w 62"/>
                <a:gd name="T27" fmla="*/ 15 h 29"/>
                <a:gd name="T28" fmla="*/ 34 w 62"/>
                <a:gd name="T29" fmla="*/ 17 h 29"/>
                <a:gd name="T30" fmla="*/ 35 w 62"/>
                <a:gd name="T31" fmla="*/ 19 h 29"/>
                <a:gd name="T32" fmla="*/ 32 w 62"/>
                <a:gd name="T33" fmla="*/ 25 h 29"/>
                <a:gd name="T34" fmla="*/ 35 w 62"/>
                <a:gd name="T35" fmla="*/ 27 h 29"/>
                <a:gd name="T36" fmla="*/ 38 w 62"/>
                <a:gd name="T37" fmla="*/ 28 h 29"/>
                <a:gd name="T38" fmla="*/ 39 w 62"/>
                <a:gd name="T39" fmla="*/ 28 h 29"/>
                <a:gd name="T40" fmla="*/ 42 w 62"/>
                <a:gd name="T41" fmla="*/ 27 h 29"/>
                <a:gd name="T42" fmla="*/ 46 w 62"/>
                <a:gd name="T43" fmla="*/ 29 h 29"/>
                <a:gd name="T44" fmla="*/ 47 w 62"/>
                <a:gd name="T45" fmla="*/ 28 h 29"/>
                <a:gd name="T46" fmla="*/ 45 w 62"/>
                <a:gd name="T47" fmla="*/ 26 h 29"/>
                <a:gd name="T48" fmla="*/ 44 w 62"/>
                <a:gd name="T49" fmla="*/ 25 h 29"/>
                <a:gd name="T50" fmla="*/ 45 w 62"/>
                <a:gd name="T51" fmla="*/ 24 h 29"/>
                <a:gd name="T52" fmla="*/ 44 w 62"/>
                <a:gd name="T53" fmla="*/ 23 h 29"/>
                <a:gd name="T54" fmla="*/ 41 w 62"/>
                <a:gd name="T55" fmla="*/ 19 h 29"/>
                <a:gd name="T56" fmla="*/ 41 w 62"/>
                <a:gd name="T57" fmla="*/ 16 h 29"/>
                <a:gd name="T58" fmla="*/ 41 w 62"/>
                <a:gd name="T59" fmla="*/ 12 h 29"/>
                <a:gd name="T60" fmla="*/ 41 w 62"/>
                <a:gd name="T61" fmla="*/ 10 h 29"/>
                <a:gd name="T62" fmla="*/ 41 w 62"/>
                <a:gd name="T63" fmla="*/ 9 h 29"/>
                <a:gd name="T64" fmla="*/ 44 w 62"/>
                <a:gd name="T65" fmla="*/ 6 h 29"/>
                <a:gd name="T66" fmla="*/ 45 w 62"/>
                <a:gd name="T67" fmla="*/ 4 h 29"/>
                <a:gd name="T68" fmla="*/ 47 w 62"/>
                <a:gd name="T69" fmla="*/ 4 h 29"/>
                <a:gd name="T70" fmla="*/ 45 w 62"/>
                <a:gd name="T71" fmla="*/ 8 h 29"/>
                <a:gd name="T72" fmla="*/ 44 w 62"/>
                <a:gd name="T73" fmla="*/ 10 h 29"/>
                <a:gd name="T74" fmla="*/ 46 w 62"/>
                <a:gd name="T75" fmla="*/ 12 h 29"/>
                <a:gd name="T76" fmla="*/ 46 w 62"/>
                <a:gd name="T77" fmla="*/ 16 h 29"/>
                <a:gd name="T78" fmla="*/ 45 w 62"/>
                <a:gd name="T79" fmla="*/ 18 h 29"/>
                <a:gd name="T80" fmla="*/ 46 w 62"/>
                <a:gd name="T81" fmla="*/ 19 h 29"/>
                <a:gd name="T82" fmla="*/ 46 w 62"/>
                <a:gd name="T83" fmla="*/ 21 h 29"/>
                <a:gd name="T84" fmla="*/ 47 w 62"/>
                <a:gd name="T85" fmla="*/ 24 h 29"/>
                <a:gd name="T86" fmla="*/ 50 w 62"/>
                <a:gd name="T87" fmla="*/ 25 h 29"/>
                <a:gd name="T88" fmla="*/ 52 w 62"/>
                <a:gd name="T89" fmla="*/ 24 h 29"/>
                <a:gd name="T90" fmla="*/ 52 w 62"/>
                <a:gd name="T91" fmla="*/ 26 h 29"/>
                <a:gd name="T92" fmla="*/ 53 w 62"/>
                <a:gd name="T93" fmla="*/ 28 h 29"/>
                <a:gd name="T94" fmla="*/ 55 w 62"/>
                <a:gd name="T95" fmla="*/ 29 h 29"/>
                <a:gd name="T96" fmla="*/ 56 w 62"/>
                <a:gd name="T97" fmla="*/ 28 h 29"/>
                <a:gd name="T98" fmla="*/ 61 w 62"/>
                <a:gd name="T99" fmla="*/ 26 h 29"/>
                <a:gd name="T100" fmla="*/ 62 w 62"/>
                <a:gd name="T101" fmla="*/ 19 h 29"/>
                <a:gd name="T102" fmla="*/ 54 w 62"/>
                <a:gd name="T103" fmla="*/ 21 h 29"/>
                <a:gd name="T104" fmla="*/ 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08" name="Freeform 62"/>
            <p:cNvSpPr>
              <a:spLocks/>
            </p:cNvSpPr>
            <p:nvPr/>
          </p:nvSpPr>
          <p:spPr bwMode="auto">
            <a:xfrm>
              <a:off x="7413625" y="3017838"/>
              <a:ext cx="122238" cy="185737"/>
            </a:xfrm>
            <a:custGeom>
              <a:avLst/>
              <a:gdLst>
                <a:gd name="T0" fmla="*/ 15 w 15"/>
                <a:gd name="T1" fmla="*/ 22 h 24"/>
                <a:gd name="T2" fmla="*/ 15 w 15"/>
                <a:gd name="T3" fmla="*/ 20 h 24"/>
                <a:gd name="T4" fmla="*/ 14 w 15"/>
                <a:gd name="T5" fmla="*/ 18 h 24"/>
                <a:gd name="T6" fmla="*/ 12 w 15"/>
                <a:gd name="T7" fmla="*/ 16 h 24"/>
                <a:gd name="T8" fmla="*/ 10 w 15"/>
                <a:gd name="T9" fmla="*/ 15 h 24"/>
                <a:gd name="T10" fmla="*/ 9 w 15"/>
                <a:gd name="T11" fmla="*/ 14 h 24"/>
                <a:gd name="T12" fmla="*/ 9 w 15"/>
                <a:gd name="T13" fmla="*/ 12 h 24"/>
                <a:gd name="T14" fmla="*/ 7 w 15"/>
                <a:gd name="T15" fmla="*/ 9 h 24"/>
                <a:gd name="T16" fmla="*/ 6 w 15"/>
                <a:gd name="T17" fmla="*/ 8 h 24"/>
                <a:gd name="T18" fmla="*/ 5 w 15"/>
                <a:gd name="T19" fmla="*/ 6 h 24"/>
                <a:gd name="T20" fmla="*/ 4 w 15"/>
                <a:gd name="T21" fmla="*/ 5 h 24"/>
                <a:gd name="T22" fmla="*/ 4 w 15"/>
                <a:gd name="T23" fmla="*/ 4 h 24"/>
                <a:gd name="T24" fmla="*/ 4 w 15"/>
                <a:gd name="T25" fmla="*/ 4 h 24"/>
                <a:gd name="T26" fmla="*/ 4 w 15"/>
                <a:gd name="T27" fmla="*/ 3 h 24"/>
                <a:gd name="T28" fmla="*/ 5 w 15"/>
                <a:gd name="T29" fmla="*/ 0 h 24"/>
                <a:gd name="T30" fmla="*/ 4 w 15"/>
                <a:gd name="T31" fmla="*/ 0 h 24"/>
                <a:gd name="T32" fmla="*/ 2 w 15"/>
                <a:gd name="T33" fmla="*/ 0 h 24"/>
                <a:gd name="T34" fmla="*/ 1 w 15"/>
                <a:gd name="T35" fmla="*/ 1 h 24"/>
                <a:gd name="T36" fmla="*/ 1 w 15"/>
                <a:gd name="T37" fmla="*/ 2 h 24"/>
                <a:gd name="T38" fmla="*/ 1 w 15"/>
                <a:gd name="T39" fmla="*/ 3 h 24"/>
                <a:gd name="T40" fmla="*/ 0 w 15"/>
                <a:gd name="T41" fmla="*/ 3 h 24"/>
                <a:gd name="T42" fmla="*/ 7 w 15"/>
                <a:gd name="T43" fmla="*/ 24 h 24"/>
                <a:gd name="T44" fmla="*/ 15 w 15"/>
                <a:gd name="T45" fmla="*/ 22 h 24"/>
                <a:gd name="T46" fmla="*/ 15 w 15"/>
                <a:gd name="T47" fmla="*/ 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09" name="Freeform 63"/>
            <p:cNvSpPr>
              <a:spLocks/>
            </p:cNvSpPr>
            <p:nvPr/>
          </p:nvSpPr>
          <p:spPr bwMode="auto">
            <a:xfrm>
              <a:off x="7445375" y="2801938"/>
              <a:ext cx="153988" cy="325437"/>
            </a:xfrm>
            <a:custGeom>
              <a:avLst/>
              <a:gdLst>
                <a:gd name="T0" fmla="*/ 0 w 19"/>
                <a:gd name="T1" fmla="*/ 31 h 42"/>
                <a:gd name="T2" fmla="*/ 0 w 19"/>
                <a:gd name="T3" fmla="*/ 32 h 42"/>
                <a:gd name="T4" fmla="*/ 2 w 19"/>
                <a:gd name="T5" fmla="*/ 34 h 42"/>
                <a:gd name="T6" fmla="*/ 6 w 19"/>
                <a:gd name="T7" fmla="*/ 37 h 42"/>
                <a:gd name="T8" fmla="*/ 9 w 19"/>
                <a:gd name="T9" fmla="*/ 38 h 42"/>
                <a:gd name="T10" fmla="*/ 10 w 19"/>
                <a:gd name="T11" fmla="*/ 40 h 42"/>
                <a:gd name="T12" fmla="*/ 11 w 19"/>
                <a:gd name="T13" fmla="*/ 42 h 42"/>
                <a:gd name="T14" fmla="*/ 13 w 19"/>
                <a:gd name="T15" fmla="*/ 39 h 42"/>
                <a:gd name="T16" fmla="*/ 14 w 19"/>
                <a:gd name="T17" fmla="*/ 35 h 42"/>
                <a:gd name="T18" fmla="*/ 17 w 19"/>
                <a:gd name="T19" fmla="*/ 30 h 42"/>
                <a:gd name="T20" fmla="*/ 19 w 19"/>
                <a:gd name="T21" fmla="*/ 26 h 42"/>
                <a:gd name="T22" fmla="*/ 18 w 19"/>
                <a:gd name="T23" fmla="*/ 19 h 42"/>
                <a:gd name="T24" fmla="*/ 17 w 19"/>
                <a:gd name="T25" fmla="*/ 13 h 42"/>
                <a:gd name="T26" fmla="*/ 14 w 19"/>
                <a:gd name="T27" fmla="*/ 14 h 42"/>
                <a:gd name="T28" fmla="*/ 13 w 19"/>
                <a:gd name="T29" fmla="*/ 14 h 42"/>
                <a:gd name="T30" fmla="*/ 12 w 19"/>
                <a:gd name="T31" fmla="*/ 14 h 42"/>
                <a:gd name="T32" fmla="*/ 13 w 19"/>
                <a:gd name="T33" fmla="*/ 11 h 42"/>
                <a:gd name="T34" fmla="*/ 14 w 19"/>
                <a:gd name="T35" fmla="*/ 11 h 42"/>
                <a:gd name="T36" fmla="*/ 15 w 19"/>
                <a:gd name="T37" fmla="*/ 8 h 42"/>
                <a:gd name="T38" fmla="*/ 16 w 19"/>
                <a:gd name="T39" fmla="*/ 6 h 42"/>
                <a:gd name="T40" fmla="*/ 4 w 19"/>
                <a:gd name="T41" fmla="*/ 0 h 42"/>
                <a:gd name="T42" fmla="*/ 3 w 19"/>
                <a:gd name="T43" fmla="*/ 2 h 42"/>
                <a:gd name="T44" fmla="*/ 2 w 19"/>
                <a:gd name="T45" fmla="*/ 6 h 42"/>
                <a:gd name="T46" fmla="*/ 0 w 19"/>
                <a:gd name="T47" fmla="*/ 8 h 42"/>
                <a:gd name="T48" fmla="*/ 1 w 19"/>
                <a:gd name="T49" fmla="*/ 9 h 42"/>
                <a:gd name="T50" fmla="*/ 1 w 19"/>
                <a:gd name="T51" fmla="*/ 11 h 42"/>
                <a:gd name="T52" fmla="*/ 1 w 19"/>
                <a:gd name="T53" fmla="*/ 15 h 42"/>
                <a:gd name="T54" fmla="*/ 3 w 19"/>
                <a:gd name="T55" fmla="*/ 17 h 42"/>
                <a:gd name="T56" fmla="*/ 5 w 19"/>
                <a:gd name="T57" fmla="*/ 18 h 42"/>
                <a:gd name="T58" fmla="*/ 7 w 19"/>
                <a:gd name="T59" fmla="*/ 19 h 42"/>
                <a:gd name="T60" fmla="*/ 9 w 19"/>
                <a:gd name="T61" fmla="*/ 21 h 42"/>
                <a:gd name="T62" fmla="*/ 4 w 19"/>
                <a:gd name="T63" fmla="*/ 24 h 42"/>
                <a:gd name="T64" fmla="*/ 1 w 19"/>
                <a:gd name="T65" fmla="*/ 2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510" name="Freeform 64"/>
            <p:cNvSpPr>
              <a:spLocks/>
            </p:cNvSpPr>
            <p:nvPr/>
          </p:nvSpPr>
          <p:spPr bwMode="auto">
            <a:xfrm>
              <a:off x="7583488" y="2654300"/>
              <a:ext cx="187325" cy="169863"/>
            </a:xfrm>
            <a:custGeom>
              <a:avLst/>
              <a:gdLst>
                <a:gd name="T0" fmla="*/ 0 w 23"/>
                <a:gd name="T1" fmla="*/ 4 h 22"/>
                <a:gd name="T2" fmla="*/ 8 w 23"/>
                <a:gd name="T3" fmla="*/ 2 h 22"/>
                <a:gd name="T4" fmla="*/ 8 w 23"/>
                <a:gd name="T5" fmla="*/ 3 h 22"/>
                <a:gd name="T6" fmla="*/ 9 w 23"/>
                <a:gd name="T7" fmla="*/ 3 h 22"/>
                <a:gd name="T8" fmla="*/ 9 w 23"/>
                <a:gd name="T9" fmla="*/ 3 h 22"/>
                <a:gd name="T10" fmla="*/ 20 w 23"/>
                <a:gd name="T11" fmla="*/ 0 h 22"/>
                <a:gd name="T12" fmla="*/ 23 w 23"/>
                <a:gd name="T13" fmla="*/ 9 h 22"/>
                <a:gd name="T14" fmla="*/ 23 w 23"/>
                <a:gd name="T15" fmla="*/ 10 h 22"/>
                <a:gd name="T16" fmla="*/ 22 w 23"/>
                <a:gd name="T17" fmla="*/ 10 h 22"/>
                <a:gd name="T18" fmla="*/ 23 w 23"/>
                <a:gd name="T19" fmla="*/ 11 h 22"/>
                <a:gd name="T20" fmla="*/ 23 w 23"/>
                <a:gd name="T21" fmla="*/ 11 h 22"/>
                <a:gd name="T22" fmla="*/ 21 w 23"/>
                <a:gd name="T23" fmla="*/ 12 h 22"/>
                <a:gd name="T24" fmla="*/ 17 w 23"/>
                <a:gd name="T25" fmla="*/ 13 h 22"/>
                <a:gd name="T26" fmla="*/ 16 w 23"/>
                <a:gd name="T27" fmla="*/ 13 h 22"/>
                <a:gd name="T28" fmla="*/ 16 w 23"/>
                <a:gd name="T29" fmla="*/ 13 h 22"/>
                <a:gd name="T30" fmla="*/ 16 w 23"/>
                <a:gd name="T31" fmla="*/ 14 h 22"/>
                <a:gd name="T32" fmla="*/ 16 w 23"/>
                <a:gd name="T33" fmla="*/ 14 h 22"/>
                <a:gd name="T34" fmla="*/ 13 w 23"/>
                <a:gd name="T35" fmla="*/ 15 h 22"/>
                <a:gd name="T36" fmla="*/ 10 w 23"/>
                <a:gd name="T37" fmla="*/ 16 h 22"/>
                <a:gd name="T38" fmla="*/ 10 w 23"/>
                <a:gd name="T39" fmla="*/ 16 h 22"/>
                <a:gd name="T40" fmla="*/ 8 w 23"/>
                <a:gd name="T41" fmla="*/ 18 h 22"/>
                <a:gd name="T42" fmla="*/ 3 w 23"/>
                <a:gd name="T43" fmla="*/ 21 h 22"/>
                <a:gd name="T44" fmla="*/ 2 w 23"/>
                <a:gd name="T45" fmla="*/ 22 h 22"/>
                <a:gd name="T46" fmla="*/ 0 w 23"/>
                <a:gd name="T47" fmla="*/ 21 h 22"/>
                <a:gd name="T48" fmla="*/ 2 w 23"/>
                <a:gd name="T49" fmla="*/ 19 h 22"/>
                <a:gd name="T50" fmla="*/ 2 w 23"/>
                <a:gd name="T51" fmla="*/ 18 h 22"/>
                <a:gd name="T52" fmla="*/ 2 w 23"/>
                <a:gd name="T53" fmla="*/ 17 h 22"/>
                <a:gd name="T54" fmla="*/ 0 w 23"/>
                <a:gd name="T55" fmla="*/ 4 h 22"/>
                <a:gd name="T56" fmla="*/ 0 w 23"/>
                <a:gd name="T57" fmla="*/ 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11" name="Freeform 65"/>
            <p:cNvSpPr>
              <a:spLocks/>
            </p:cNvSpPr>
            <p:nvPr/>
          </p:nvSpPr>
          <p:spPr bwMode="auto">
            <a:xfrm>
              <a:off x="7575550" y="2522538"/>
              <a:ext cx="368300" cy="177800"/>
            </a:xfrm>
            <a:custGeom>
              <a:avLst/>
              <a:gdLst>
                <a:gd name="T0" fmla="*/ 10 w 45"/>
                <a:gd name="T1" fmla="*/ 7 h 23"/>
                <a:gd name="T2" fmla="*/ 24 w 45"/>
                <a:gd name="T3" fmla="*/ 3 h 23"/>
                <a:gd name="T4" fmla="*/ 25 w 45"/>
                <a:gd name="T5" fmla="*/ 3 h 23"/>
                <a:gd name="T6" fmla="*/ 25 w 45"/>
                <a:gd name="T7" fmla="*/ 2 h 23"/>
                <a:gd name="T8" fmla="*/ 27 w 45"/>
                <a:gd name="T9" fmla="*/ 0 h 23"/>
                <a:gd name="T10" fmla="*/ 29 w 45"/>
                <a:gd name="T11" fmla="*/ 0 h 23"/>
                <a:gd name="T12" fmla="*/ 31 w 45"/>
                <a:gd name="T13" fmla="*/ 3 h 23"/>
                <a:gd name="T14" fmla="*/ 32 w 45"/>
                <a:gd name="T15" fmla="*/ 5 h 23"/>
                <a:gd name="T16" fmla="*/ 30 w 45"/>
                <a:gd name="T17" fmla="*/ 7 h 23"/>
                <a:gd name="T18" fmla="*/ 29 w 45"/>
                <a:gd name="T19" fmla="*/ 10 h 23"/>
                <a:gd name="T20" fmla="*/ 33 w 45"/>
                <a:gd name="T21" fmla="*/ 10 h 23"/>
                <a:gd name="T22" fmla="*/ 36 w 45"/>
                <a:gd name="T23" fmla="*/ 15 h 23"/>
                <a:gd name="T24" fmla="*/ 41 w 45"/>
                <a:gd name="T25" fmla="*/ 16 h 23"/>
                <a:gd name="T26" fmla="*/ 43 w 45"/>
                <a:gd name="T27" fmla="*/ 14 h 23"/>
                <a:gd name="T28" fmla="*/ 42 w 45"/>
                <a:gd name="T29" fmla="*/ 12 h 23"/>
                <a:gd name="T30" fmla="*/ 40 w 45"/>
                <a:gd name="T31" fmla="*/ 10 h 23"/>
                <a:gd name="T32" fmla="*/ 42 w 45"/>
                <a:gd name="T33" fmla="*/ 11 h 23"/>
                <a:gd name="T34" fmla="*/ 45 w 45"/>
                <a:gd name="T35" fmla="*/ 16 h 23"/>
                <a:gd name="T36" fmla="*/ 44 w 45"/>
                <a:gd name="T37" fmla="*/ 17 h 23"/>
                <a:gd name="T38" fmla="*/ 40 w 45"/>
                <a:gd name="T39" fmla="*/ 19 h 23"/>
                <a:gd name="T40" fmla="*/ 37 w 45"/>
                <a:gd name="T41" fmla="*/ 21 h 23"/>
                <a:gd name="T42" fmla="*/ 37 w 45"/>
                <a:gd name="T43" fmla="*/ 20 h 23"/>
                <a:gd name="T44" fmla="*/ 36 w 45"/>
                <a:gd name="T45" fmla="*/ 18 h 23"/>
                <a:gd name="T46" fmla="*/ 34 w 45"/>
                <a:gd name="T47" fmla="*/ 22 h 23"/>
                <a:gd name="T48" fmla="*/ 32 w 45"/>
                <a:gd name="T49" fmla="*/ 22 h 23"/>
                <a:gd name="T50" fmla="*/ 32 w 45"/>
                <a:gd name="T51" fmla="*/ 21 h 23"/>
                <a:gd name="T52" fmla="*/ 30 w 45"/>
                <a:gd name="T53" fmla="*/ 20 h 23"/>
                <a:gd name="T54" fmla="*/ 28 w 45"/>
                <a:gd name="T55" fmla="*/ 19 h 23"/>
                <a:gd name="T56" fmla="*/ 27 w 45"/>
                <a:gd name="T57" fmla="*/ 17 h 23"/>
                <a:gd name="T58" fmla="*/ 21 w 45"/>
                <a:gd name="T59" fmla="*/ 17 h 23"/>
                <a:gd name="T60" fmla="*/ 10 w 45"/>
                <a:gd name="T61" fmla="*/ 20 h 23"/>
                <a:gd name="T62" fmla="*/ 9 w 45"/>
                <a:gd name="T63" fmla="*/ 19 h 23"/>
                <a:gd name="T64" fmla="*/ 0 w 45"/>
                <a:gd name="T65" fmla="*/ 21 h 23"/>
                <a:gd name="T66" fmla="*/ 0 w 45"/>
                <a:gd name="T67" fmla="*/ 9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512" name="Freeform 66"/>
            <p:cNvSpPr>
              <a:spLocks/>
            </p:cNvSpPr>
            <p:nvPr/>
          </p:nvSpPr>
          <p:spPr bwMode="auto">
            <a:xfrm>
              <a:off x="7747000" y="2638425"/>
              <a:ext cx="96838" cy="101600"/>
            </a:xfrm>
            <a:custGeom>
              <a:avLst/>
              <a:gdLst>
                <a:gd name="T0" fmla="*/ 0 w 12"/>
                <a:gd name="T1" fmla="*/ 2 h 13"/>
                <a:gd name="T2" fmla="*/ 3 w 12"/>
                <a:gd name="T3" fmla="*/ 11 h 13"/>
                <a:gd name="T4" fmla="*/ 3 w 12"/>
                <a:gd name="T5" fmla="*/ 12 h 13"/>
                <a:gd name="T6" fmla="*/ 2 w 12"/>
                <a:gd name="T7" fmla="*/ 12 h 13"/>
                <a:gd name="T8" fmla="*/ 3 w 12"/>
                <a:gd name="T9" fmla="*/ 13 h 13"/>
                <a:gd name="T10" fmla="*/ 3 w 12"/>
                <a:gd name="T11" fmla="*/ 13 h 13"/>
                <a:gd name="T12" fmla="*/ 3 w 12"/>
                <a:gd name="T13" fmla="*/ 13 h 13"/>
                <a:gd name="T14" fmla="*/ 6 w 12"/>
                <a:gd name="T15" fmla="*/ 12 h 13"/>
                <a:gd name="T16" fmla="*/ 7 w 12"/>
                <a:gd name="T17" fmla="*/ 11 h 13"/>
                <a:gd name="T18" fmla="*/ 7 w 12"/>
                <a:gd name="T19" fmla="*/ 10 h 13"/>
                <a:gd name="T20" fmla="*/ 7 w 12"/>
                <a:gd name="T21" fmla="*/ 9 h 13"/>
                <a:gd name="T22" fmla="*/ 7 w 12"/>
                <a:gd name="T23" fmla="*/ 7 h 13"/>
                <a:gd name="T24" fmla="*/ 8 w 12"/>
                <a:gd name="T25" fmla="*/ 6 h 13"/>
                <a:gd name="T26" fmla="*/ 8 w 12"/>
                <a:gd name="T27" fmla="*/ 7 h 13"/>
                <a:gd name="T28" fmla="*/ 8 w 12"/>
                <a:gd name="T29" fmla="*/ 8 h 13"/>
                <a:gd name="T30" fmla="*/ 8 w 12"/>
                <a:gd name="T31" fmla="*/ 10 h 13"/>
                <a:gd name="T32" fmla="*/ 9 w 12"/>
                <a:gd name="T33" fmla="*/ 10 h 13"/>
                <a:gd name="T34" fmla="*/ 9 w 12"/>
                <a:gd name="T35" fmla="*/ 10 h 13"/>
                <a:gd name="T36" fmla="*/ 9 w 12"/>
                <a:gd name="T37" fmla="*/ 9 h 13"/>
                <a:gd name="T38" fmla="*/ 10 w 12"/>
                <a:gd name="T39" fmla="*/ 9 h 13"/>
                <a:gd name="T40" fmla="*/ 11 w 12"/>
                <a:gd name="T41" fmla="*/ 8 h 13"/>
                <a:gd name="T42" fmla="*/ 12 w 12"/>
                <a:gd name="T43" fmla="*/ 8 h 13"/>
                <a:gd name="T44" fmla="*/ 12 w 12"/>
                <a:gd name="T45" fmla="*/ 8 h 13"/>
                <a:gd name="T46" fmla="*/ 11 w 12"/>
                <a:gd name="T47" fmla="*/ 7 h 13"/>
                <a:gd name="T48" fmla="*/ 11 w 12"/>
                <a:gd name="T49" fmla="*/ 6 h 13"/>
                <a:gd name="T50" fmla="*/ 11 w 12"/>
                <a:gd name="T51" fmla="*/ 6 h 13"/>
                <a:gd name="T52" fmla="*/ 10 w 12"/>
                <a:gd name="T53" fmla="*/ 6 h 13"/>
                <a:gd name="T54" fmla="*/ 9 w 12"/>
                <a:gd name="T55" fmla="*/ 5 h 13"/>
                <a:gd name="T56" fmla="*/ 9 w 12"/>
                <a:gd name="T57" fmla="*/ 5 h 13"/>
                <a:gd name="T58" fmla="*/ 7 w 12"/>
                <a:gd name="T59" fmla="*/ 4 h 13"/>
                <a:gd name="T60" fmla="*/ 6 w 12"/>
                <a:gd name="T61" fmla="*/ 2 h 13"/>
                <a:gd name="T62" fmla="*/ 6 w 12"/>
                <a:gd name="T63" fmla="*/ 2 h 13"/>
                <a:gd name="T64" fmla="*/ 5 w 12"/>
                <a:gd name="T65" fmla="*/ 0 h 13"/>
                <a:gd name="T66" fmla="*/ 0 w 12"/>
                <a:gd name="T67" fmla="*/ 2 h 13"/>
                <a:gd name="T68" fmla="*/ 0 w 12"/>
                <a:gd name="T69" fmla="*/ 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sp>
          <p:nvSpPr>
            <p:cNvPr id="62513" name="Freeform 67"/>
            <p:cNvSpPr>
              <a:spLocks/>
            </p:cNvSpPr>
            <p:nvPr/>
          </p:nvSpPr>
          <p:spPr bwMode="auto">
            <a:xfrm>
              <a:off x="7640638" y="2212975"/>
              <a:ext cx="171450" cy="363538"/>
            </a:xfrm>
            <a:custGeom>
              <a:avLst/>
              <a:gdLst>
                <a:gd name="T0" fmla="*/ 21 w 21"/>
                <a:gd name="T1" fmla="*/ 40 h 47"/>
                <a:gd name="T2" fmla="*/ 20 w 21"/>
                <a:gd name="T3" fmla="*/ 40 h 47"/>
                <a:gd name="T4" fmla="*/ 19 w 21"/>
                <a:gd name="T5" fmla="*/ 40 h 47"/>
                <a:gd name="T6" fmla="*/ 18 w 21"/>
                <a:gd name="T7" fmla="*/ 42 h 47"/>
                <a:gd name="T8" fmla="*/ 17 w 21"/>
                <a:gd name="T9" fmla="*/ 42 h 47"/>
                <a:gd name="T10" fmla="*/ 17 w 21"/>
                <a:gd name="T11" fmla="*/ 43 h 47"/>
                <a:gd name="T12" fmla="*/ 17 w 21"/>
                <a:gd name="T13" fmla="*/ 43 h 47"/>
                <a:gd name="T14" fmla="*/ 17 w 21"/>
                <a:gd name="T15" fmla="*/ 43 h 47"/>
                <a:gd name="T16" fmla="*/ 16 w 21"/>
                <a:gd name="T17" fmla="*/ 43 h 47"/>
                <a:gd name="T18" fmla="*/ 16 w 21"/>
                <a:gd name="T19" fmla="*/ 44 h 47"/>
                <a:gd name="T20" fmla="*/ 2 w 21"/>
                <a:gd name="T21" fmla="*/ 47 h 47"/>
                <a:gd name="T22" fmla="*/ 1 w 21"/>
                <a:gd name="T23" fmla="*/ 46 h 47"/>
                <a:gd name="T24" fmla="*/ 0 w 21"/>
                <a:gd name="T25" fmla="*/ 45 h 47"/>
                <a:gd name="T26" fmla="*/ 0 w 21"/>
                <a:gd name="T27" fmla="*/ 44 h 47"/>
                <a:gd name="T28" fmla="*/ 1 w 21"/>
                <a:gd name="T29" fmla="*/ 43 h 47"/>
                <a:gd name="T30" fmla="*/ 0 w 21"/>
                <a:gd name="T31" fmla="*/ 41 h 47"/>
                <a:gd name="T32" fmla="*/ 0 w 21"/>
                <a:gd name="T33" fmla="*/ 34 h 47"/>
                <a:gd name="T34" fmla="*/ 0 w 21"/>
                <a:gd name="T35" fmla="*/ 32 h 47"/>
                <a:gd name="T36" fmla="*/ 1 w 21"/>
                <a:gd name="T37" fmla="*/ 28 h 47"/>
                <a:gd name="T38" fmla="*/ 1 w 21"/>
                <a:gd name="T39" fmla="*/ 26 h 47"/>
                <a:gd name="T40" fmla="*/ 1 w 21"/>
                <a:gd name="T41" fmla="*/ 24 h 47"/>
                <a:gd name="T42" fmla="*/ 1 w 21"/>
                <a:gd name="T43" fmla="*/ 22 h 47"/>
                <a:gd name="T44" fmla="*/ 1 w 21"/>
                <a:gd name="T45" fmla="*/ 21 h 47"/>
                <a:gd name="T46" fmla="*/ 1 w 21"/>
                <a:gd name="T47" fmla="*/ 20 h 47"/>
                <a:gd name="T48" fmla="*/ 4 w 21"/>
                <a:gd name="T49" fmla="*/ 18 h 47"/>
                <a:gd name="T50" fmla="*/ 5 w 21"/>
                <a:gd name="T51" fmla="*/ 14 h 47"/>
                <a:gd name="T52" fmla="*/ 4 w 21"/>
                <a:gd name="T53" fmla="*/ 12 h 47"/>
                <a:gd name="T54" fmla="*/ 4 w 21"/>
                <a:gd name="T55" fmla="*/ 10 h 47"/>
                <a:gd name="T56" fmla="*/ 4 w 21"/>
                <a:gd name="T57" fmla="*/ 10 h 47"/>
                <a:gd name="T58" fmla="*/ 4 w 21"/>
                <a:gd name="T59" fmla="*/ 9 h 47"/>
                <a:gd name="T60" fmla="*/ 3 w 21"/>
                <a:gd name="T61" fmla="*/ 7 h 47"/>
                <a:gd name="T62" fmla="*/ 4 w 21"/>
                <a:gd name="T63" fmla="*/ 4 h 47"/>
                <a:gd name="T64" fmla="*/ 3 w 21"/>
                <a:gd name="T65" fmla="*/ 3 h 47"/>
                <a:gd name="T66" fmla="*/ 3 w 21"/>
                <a:gd name="T67" fmla="*/ 2 h 47"/>
                <a:gd name="T68" fmla="*/ 4 w 21"/>
                <a:gd name="T69" fmla="*/ 2 h 47"/>
                <a:gd name="T70" fmla="*/ 5 w 21"/>
                <a:gd name="T71" fmla="*/ 1 h 47"/>
                <a:gd name="T72" fmla="*/ 6 w 21"/>
                <a:gd name="T73" fmla="*/ 1 h 47"/>
                <a:gd name="T74" fmla="*/ 6 w 21"/>
                <a:gd name="T75" fmla="*/ 1 h 47"/>
                <a:gd name="T76" fmla="*/ 7 w 21"/>
                <a:gd name="T77" fmla="*/ 0 h 47"/>
                <a:gd name="T78" fmla="*/ 17 w 21"/>
                <a:gd name="T79" fmla="*/ 29 h 47"/>
                <a:gd name="T80" fmla="*/ 17 w 21"/>
                <a:gd name="T81" fmla="*/ 30 h 47"/>
                <a:gd name="T82" fmla="*/ 17 w 21"/>
                <a:gd name="T83" fmla="*/ 31 h 47"/>
                <a:gd name="T84" fmla="*/ 17 w 21"/>
                <a:gd name="T85" fmla="*/ 31 h 47"/>
                <a:gd name="T86" fmla="*/ 19 w 21"/>
                <a:gd name="T87" fmla="*/ 33 h 47"/>
                <a:gd name="T88" fmla="*/ 20 w 21"/>
                <a:gd name="T89" fmla="*/ 33 h 47"/>
                <a:gd name="T90" fmla="*/ 20 w 21"/>
                <a:gd name="T91" fmla="*/ 34 h 47"/>
                <a:gd name="T92" fmla="*/ 20 w 21"/>
                <a:gd name="T93" fmla="*/ 35 h 47"/>
                <a:gd name="T94" fmla="*/ 21 w 21"/>
                <a:gd name="T95" fmla="*/ 37 h 47"/>
                <a:gd name="T96" fmla="*/ 21 w 21"/>
                <a:gd name="T97" fmla="*/ 38 h 47"/>
                <a:gd name="T98" fmla="*/ 21 w 21"/>
                <a:gd name="T99" fmla="*/ 39 h 47"/>
                <a:gd name="T100" fmla="*/ 21 w 21"/>
                <a:gd name="T101" fmla="*/ 40 h 47"/>
                <a:gd name="T102" fmla="*/ 21 w 21"/>
                <a:gd name="T103" fmla="*/ 4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AF400"/>
            </a:solidFill>
            <a:ln w="12700" cmpd="sng">
              <a:solidFill>
                <a:schemeClr val="tx1"/>
              </a:solidFill>
              <a:prstDash val="solid"/>
              <a:round/>
              <a:headEnd/>
              <a:tailEnd/>
            </a:ln>
          </p:spPr>
          <p:txBody>
            <a:bodyPr/>
            <a:lstStyle/>
            <a:p>
              <a:endParaRPr lang="en-US">
                <a:solidFill>
                  <a:srgbClr val="000000"/>
                </a:solidFill>
              </a:endParaRPr>
            </a:p>
          </p:txBody>
        </p:sp>
        <p:grpSp>
          <p:nvGrpSpPr>
            <p:cNvPr id="5" name="Group 68"/>
            <p:cNvGrpSpPr>
              <a:grpSpLocks/>
            </p:cNvGrpSpPr>
            <p:nvPr/>
          </p:nvGrpSpPr>
          <p:grpSpPr bwMode="auto">
            <a:xfrm>
              <a:off x="3112828" y="4589463"/>
              <a:ext cx="1090872" cy="635000"/>
              <a:chOff x="1975" y="3321"/>
              <a:chExt cx="377" cy="231"/>
            </a:xfrm>
          </p:grpSpPr>
          <p:sp>
            <p:nvSpPr>
              <p:cNvPr id="62526" name="Freeform 69"/>
              <p:cNvSpPr>
                <a:spLocks/>
              </p:cNvSpPr>
              <p:nvPr/>
            </p:nvSpPr>
            <p:spPr bwMode="auto">
              <a:xfrm>
                <a:off x="2274" y="3459"/>
                <a:ext cx="78" cy="93"/>
              </a:xfrm>
              <a:custGeom>
                <a:avLst/>
                <a:gdLst>
                  <a:gd name="T0" fmla="*/ 0 w 16"/>
                  <a:gd name="T1" fmla="*/ 7 h 19"/>
                  <a:gd name="T2" fmla="*/ 1 w 16"/>
                  <a:gd name="T3" fmla="*/ 13 h 19"/>
                  <a:gd name="T4" fmla="*/ 1 w 16"/>
                  <a:gd name="T5" fmla="*/ 16 h 19"/>
                  <a:gd name="T6" fmla="*/ 6 w 16"/>
                  <a:gd name="T7" fmla="*/ 19 h 19"/>
                  <a:gd name="T8" fmla="*/ 8 w 16"/>
                  <a:gd name="T9" fmla="*/ 16 h 19"/>
                  <a:gd name="T10" fmla="*/ 16 w 16"/>
                  <a:gd name="T11" fmla="*/ 11 h 19"/>
                  <a:gd name="T12" fmla="*/ 13 w 16"/>
                  <a:gd name="T13" fmla="*/ 5 h 19"/>
                  <a:gd name="T14" fmla="*/ 3 w 16"/>
                  <a:gd name="T15" fmla="*/ 0 h 19"/>
                  <a:gd name="T16" fmla="*/ 3 w 16"/>
                  <a:gd name="T17" fmla="*/ 5 h 19"/>
                  <a:gd name="T18" fmla="*/ 0 w 16"/>
                  <a:gd name="T19" fmla="*/ 7 h 19"/>
                  <a:gd name="T20" fmla="*/ 0 w 16"/>
                  <a:gd name="T21" fmla="*/ 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527" name="Freeform 70"/>
              <p:cNvSpPr>
                <a:spLocks/>
              </p:cNvSpPr>
              <p:nvPr/>
            </p:nvSpPr>
            <p:spPr bwMode="auto">
              <a:xfrm>
                <a:off x="2235" y="3409"/>
                <a:ext cx="44" cy="29"/>
              </a:xfrm>
              <a:custGeom>
                <a:avLst/>
                <a:gdLst>
                  <a:gd name="T0" fmla="*/ 3 w 9"/>
                  <a:gd name="T1" fmla="*/ 6 h 6"/>
                  <a:gd name="T2" fmla="*/ 8 w 9"/>
                  <a:gd name="T3" fmla="*/ 6 h 6"/>
                  <a:gd name="T4" fmla="*/ 9 w 9"/>
                  <a:gd name="T5" fmla="*/ 3 h 6"/>
                  <a:gd name="T6" fmla="*/ 5 w 9"/>
                  <a:gd name="T7" fmla="*/ 2 h 6"/>
                  <a:gd name="T8" fmla="*/ 3 w 9"/>
                  <a:gd name="T9" fmla="*/ 2 h 6"/>
                  <a:gd name="T10" fmla="*/ 2 w 9"/>
                  <a:gd name="T11" fmla="*/ 0 h 6"/>
                  <a:gd name="T12" fmla="*/ 0 w 9"/>
                  <a:gd name="T13" fmla="*/ 2 h 6"/>
                  <a:gd name="T14" fmla="*/ 2 w 9"/>
                  <a:gd name="T15" fmla="*/ 5 h 6"/>
                  <a:gd name="T16" fmla="*/ 3 w 9"/>
                  <a:gd name="T17" fmla="*/ 6 h 6"/>
                  <a:gd name="T18" fmla="*/ 3 w 9"/>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528" name="Freeform 71"/>
              <p:cNvSpPr>
                <a:spLocks/>
              </p:cNvSpPr>
              <p:nvPr/>
            </p:nvSpPr>
            <p:spPr bwMode="auto">
              <a:xfrm>
                <a:off x="2225" y="3438"/>
                <a:ext cx="20" cy="10"/>
              </a:xfrm>
              <a:custGeom>
                <a:avLst/>
                <a:gdLst>
                  <a:gd name="T0" fmla="*/ 0 w 4"/>
                  <a:gd name="T1" fmla="*/ 2 h 2"/>
                  <a:gd name="T2" fmla="*/ 4 w 4"/>
                  <a:gd name="T3" fmla="*/ 0 h 2"/>
                  <a:gd name="T4" fmla="*/ 4 w 4"/>
                  <a:gd name="T5" fmla="*/ 2 h 2"/>
                  <a:gd name="T6" fmla="*/ 0 w 4"/>
                  <a:gd name="T7" fmla="*/ 2 h 2"/>
                  <a:gd name="T8" fmla="*/ 0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AFD7F"/>
              </a:solidFill>
              <a:ln w="12700" cmpd="sng">
                <a:solidFill>
                  <a:schemeClr val="tx1"/>
                </a:solidFill>
                <a:prstDash val="solid"/>
                <a:round/>
                <a:headEnd/>
                <a:tailEnd/>
              </a:ln>
            </p:spPr>
            <p:txBody>
              <a:bodyPr/>
              <a:lstStyle/>
              <a:p>
                <a:endParaRPr lang="en-US">
                  <a:solidFill>
                    <a:srgbClr val="000000"/>
                  </a:solidFill>
                </a:endParaRPr>
              </a:p>
            </p:txBody>
          </p:sp>
          <p:sp>
            <p:nvSpPr>
              <p:cNvPr id="62529" name="Freeform 72"/>
              <p:cNvSpPr>
                <a:spLocks/>
              </p:cNvSpPr>
              <p:nvPr/>
            </p:nvSpPr>
            <p:spPr bwMode="auto">
              <a:xfrm>
                <a:off x="2211" y="3419"/>
                <a:ext cx="19" cy="14"/>
              </a:xfrm>
              <a:custGeom>
                <a:avLst/>
                <a:gdLst>
                  <a:gd name="T0" fmla="*/ 2 w 4"/>
                  <a:gd name="T1" fmla="*/ 0 h 3"/>
                  <a:gd name="T2" fmla="*/ 2 w 4"/>
                  <a:gd name="T3" fmla="*/ 0 h 3"/>
                  <a:gd name="T4" fmla="*/ 3 w 4"/>
                  <a:gd name="T5" fmla="*/ 0 h 3"/>
                  <a:gd name="T6" fmla="*/ 3 w 4"/>
                  <a:gd name="T7" fmla="*/ 0 h 3"/>
                  <a:gd name="T8" fmla="*/ 3 w 4"/>
                  <a:gd name="T9" fmla="*/ 0 h 3"/>
                  <a:gd name="T10" fmla="*/ 3 w 4"/>
                  <a:gd name="T11" fmla="*/ 1 h 3"/>
                  <a:gd name="T12" fmla="*/ 3 w 4"/>
                  <a:gd name="T13" fmla="*/ 1 h 3"/>
                  <a:gd name="T14" fmla="*/ 3 w 4"/>
                  <a:gd name="T15" fmla="*/ 1 h 3"/>
                  <a:gd name="T16" fmla="*/ 4 w 4"/>
                  <a:gd name="T17" fmla="*/ 1 h 3"/>
                  <a:gd name="T18" fmla="*/ 3 w 4"/>
                  <a:gd name="T19" fmla="*/ 2 h 3"/>
                  <a:gd name="T20" fmla="*/ 3 w 4"/>
                  <a:gd name="T21" fmla="*/ 2 h 3"/>
                  <a:gd name="T22" fmla="*/ 3 w 4"/>
                  <a:gd name="T23" fmla="*/ 2 h 3"/>
                  <a:gd name="T24" fmla="*/ 3 w 4"/>
                  <a:gd name="T25" fmla="*/ 3 h 3"/>
                  <a:gd name="T26" fmla="*/ 3 w 4"/>
                  <a:gd name="T27" fmla="*/ 3 h 3"/>
                  <a:gd name="T28" fmla="*/ 3 w 4"/>
                  <a:gd name="T29" fmla="*/ 3 h 3"/>
                  <a:gd name="T30" fmla="*/ 2 w 4"/>
                  <a:gd name="T31" fmla="*/ 3 h 3"/>
                  <a:gd name="T32" fmla="*/ 2 w 4"/>
                  <a:gd name="T33" fmla="*/ 3 h 3"/>
                  <a:gd name="T34" fmla="*/ 2 w 4"/>
                  <a:gd name="T35" fmla="*/ 3 h 3"/>
                  <a:gd name="T36" fmla="*/ 1 w 4"/>
                  <a:gd name="T37" fmla="*/ 3 h 3"/>
                  <a:gd name="T38" fmla="*/ 1 w 4"/>
                  <a:gd name="T39" fmla="*/ 3 h 3"/>
                  <a:gd name="T40" fmla="*/ 1 w 4"/>
                  <a:gd name="T41" fmla="*/ 3 h 3"/>
                  <a:gd name="T42" fmla="*/ 1 w 4"/>
                  <a:gd name="T43" fmla="*/ 2 h 3"/>
                  <a:gd name="T44" fmla="*/ 0 w 4"/>
                  <a:gd name="T45" fmla="*/ 2 h 3"/>
                  <a:gd name="T46" fmla="*/ 0 w 4"/>
                  <a:gd name="T47" fmla="*/ 2 h 3"/>
                  <a:gd name="T48" fmla="*/ 0 w 4"/>
                  <a:gd name="T49" fmla="*/ 1 h 3"/>
                  <a:gd name="T50" fmla="*/ 0 w 4"/>
                  <a:gd name="T51" fmla="*/ 1 h 3"/>
                  <a:gd name="T52" fmla="*/ 0 w 4"/>
                  <a:gd name="T53" fmla="*/ 1 h 3"/>
                  <a:gd name="T54" fmla="*/ 1 w 4"/>
                  <a:gd name="T55" fmla="*/ 1 h 3"/>
                  <a:gd name="T56" fmla="*/ 1 w 4"/>
                  <a:gd name="T57" fmla="*/ 0 h 3"/>
                  <a:gd name="T58" fmla="*/ 1 w 4"/>
                  <a:gd name="T59" fmla="*/ 0 h 3"/>
                  <a:gd name="T60" fmla="*/ 1 w 4"/>
                  <a:gd name="T61" fmla="*/ 0 h 3"/>
                  <a:gd name="T62" fmla="*/ 2 w 4"/>
                  <a:gd name="T63" fmla="*/ 0 h 3"/>
                  <a:gd name="T64" fmla="*/ 2 w 4"/>
                  <a:gd name="T65" fmla="*/ 0 h 3"/>
                  <a:gd name="T66" fmla="*/ 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E1FEBE"/>
              </a:solidFill>
              <a:ln w="12700" cmpd="sng">
                <a:solidFill>
                  <a:schemeClr val="tx1"/>
                </a:solidFill>
                <a:prstDash val="solid"/>
                <a:round/>
                <a:headEnd/>
                <a:tailEnd/>
              </a:ln>
            </p:spPr>
            <p:txBody>
              <a:bodyPr/>
              <a:lstStyle/>
              <a:p>
                <a:endParaRPr lang="en-US">
                  <a:solidFill>
                    <a:srgbClr val="000000"/>
                  </a:solidFill>
                </a:endParaRPr>
              </a:p>
            </p:txBody>
          </p:sp>
          <p:sp>
            <p:nvSpPr>
              <p:cNvPr id="62530" name="Freeform 73"/>
              <p:cNvSpPr>
                <a:spLocks/>
              </p:cNvSpPr>
              <p:nvPr/>
            </p:nvSpPr>
            <p:spPr bwMode="auto">
              <a:xfrm>
                <a:off x="2186" y="3394"/>
                <a:ext cx="39" cy="15"/>
              </a:xfrm>
              <a:custGeom>
                <a:avLst/>
                <a:gdLst>
                  <a:gd name="T0" fmla="*/ 0 w 8"/>
                  <a:gd name="T1" fmla="*/ 3 h 3"/>
                  <a:gd name="T2" fmla="*/ 7 w 8"/>
                  <a:gd name="T3" fmla="*/ 3 h 3"/>
                  <a:gd name="T4" fmla="*/ 8 w 8"/>
                  <a:gd name="T5" fmla="*/ 0 h 3"/>
                  <a:gd name="T6" fmla="*/ 2 w 8"/>
                  <a:gd name="T7" fmla="*/ 0 h 3"/>
                  <a:gd name="T8" fmla="*/ 0 w 8"/>
                  <a:gd name="T9" fmla="*/ 3 h 3"/>
                  <a:gd name="T10" fmla="*/ 0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E1FEBE"/>
              </a:solidFill>
              <a:ln w="12700" cmpd="sng">
                <a:solidFill>
                  <a:schemeClr val="tx1"/>
                </a:solidFill>
                <a:prstDash val="solid"/>
                <a:round/>
                <a:headEnd/>
                <a:tailEnd/>
              </a:ln>
            </p:spPr>
            <p:txBody>
              <a:bodyPr/>
              <a:lstStyle/>
              <a:p>
                <a:endParaRPr lang="en-US">
                  <a:solidFill>
                    <a:srgbClr val="000000"/>
                  </a:solidFill>
                </a:endParaRPr>
              </a:p>
            </p:txBody>
          </p:sp>
          <p:sp>
            <p:nvSpPr>
              <p:cNvPr id="62531" name="Freeform 74"/>
              <p:cNvSpPr>
                <a:spLocks/>
              </p:cNvSpPr>
              <p:nvPr/>
            </p:nvSpPr>
            <p:spPr bwMode="auto">
              <a:xfrm>
                <a:off x="2026" y="3321"/>
                <a:ext cx="38" cy="24"/>
              </a:xfrm>
              <a:custGeom>
                <a:avLst/>
                <a:gdLst>
                  <a:gd name="T0" fmla="*/ 0 w 8"/>
                  <a:gd name="T1" fmla="*/ 4 h 5"/>
                  <a:gd name="T2" fmla="*/ 3 w 8"/>
                  <a:gd name="T3" fmla="*/ 5 h 5"/>
                  <a:gd name="T4" fmla="*/ 6 w 8"/>
                  <a:gd name="T5" fmla="*/ 5 h 5"/>
                  <a:gd name="T6" fmla="*/ 8 w 8"/>
                  <a:gd name="T7" fmla="*/ 2 h 5"/>
                  <a:gd name="T8" fmla="*/ 5 w 8"/>
                  <a:gd name="T9" fmla="*/ 0 h 5"/>
                  <a:gd name="T10" fmla="*/ 1 w 8"/>
                  <a:gd name="T11" fmla="*/ 2 h 5"/>
                  <a:gd name="T12" fmla="*/ 0 w 8"/>
                  <a:gd name="T13" fmla="*/ 4 h 5"/>
                  <a:gd name="T14" fmla="*/ 0 w 8"/>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sp>
            <p:nvSpPr>
              <p:cNvPr id="62532" name="Freeform 75"/>
              <p:cNvSpPr>
                <a:spLocks/>
              </p:cNvSpPr>
              <p:nvPr/>
            </p:nvSpPr>
            <p:spPr bwMode="auto">
              <a:xfrm flipH="1">
                <a:off x="1975" y="3321"/>
                <a:ext cx="16" cy="15"/>
              </a:xfrm>
              <a:custGeom>
                <a:avLst/>
                <a:gdLst>
                  <a:gd name="T0" fmla="*/ 0 w 4"/>
                  <a:gd name="T1" fmla="*/ 5 h 5"/>
                  <a:gd name="T2" fmla="*/ 4 w 4"/>
                  <a:gd name="T3" fmla="*/ 2 h 5"/>
                  <a:gd name="T4" fmla="*/ 4 w 4"/>
                  <a:gd name="T5" fmla="*/ 0 h 5"/>
                  <a:gd name="T6" fmla="*/ 0 w 4"/>
                  <a:gd name="T7" fmla="*/ 4 h 5"/>
                  <a:gd name="T8" fmla="*/ 0 w 4"/>
                  <a:gd name="T9" fmla="*/ 5 h 5"/>
                  <a:gd name="T10" fmla="*/ 0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AFD7F"/>
              </a:solidFill>
              <a:ln w="12700" cmpd="sng">
                <a:solidFill>
                  <a:schemeClr val="tx1"/>
                </a:solidFill>
                <a:prstDash val="solid"/>
                <a:round/>
                <a:headEnd/>
                <a:tailEnd/>
              </a:ln>
            </p:spPr>
            <p:txBody>
              <a:bodyPr/>
              <a:lstStyle/>
              <a:p>
                <a:endParaRPr lang="en-US">
                  <a:solidFill>
                    <a:srgbClr val="000000"/>
                  </a:solidFill>
                </a:endParaRPr>
              </a:p>
            </p:txBody>
          </p:sp>
          <p:sp>
            <p:nvSpPr>
              <p:cNvPr id="62533" name="Freeform 76"/>
              <p:cNvSpPr>
                <a:spLocks/>
              </p:cNvSpPr>
              <p:nvPr/>
            </p:nvSpPr>
            <p:spPr bwMode="auto">
              <a:xfrm>
                <a:off x="2128" y="3360"/>
                <a:ext cx="39" cy="34"/>
              </a:xfrm>
              <a:custGeom>
                <a:avLst/>
                <a:gdLst>
                  <a:gd name="T0" fmla="*/ 3 w 8"/>
                  <a:gd name="T1" fmla="*/ 7 h 7"/>
                  <a:gd name="T2" fmla="*/ 8 w 8"/>
                  <a:gd name="T3" fmla="*/ 7 h 7"/>
                  <a:gd name="T4" fmla="*/ 8 w 8"/>
                  <a:gd name="T5" fmla="*/ 4 h 7"/>
                  <a:gd name="T6" fmla="*/ 4 w 8"/>
                  <a:gd name="T7" fmla="*/ 0 h 7"/>
                  <a:gd name="T8" fmla="*/ 0 w 8"/>
                  <a:gd name="T9" fmla="*/ 2 h 7"/>
                  <a:gd name="T10" fmla="*/ 3 w 8"/>
                  <a:gd name="T11" fmla="*/ 7 h 7"/>
                  <a:gd name="T12" fmla="*/ 3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E8FECE"/>
              </a:solidFill>
              <a:ln w="12700" cmpd="sng">
                <a:solidFill>
                  <a:schemeClr val="tx1"/>
                </a:solidFill>
                <a:prstDash val="solid"/>
                <a:round/>
                <a:headEnd/>
                <a:tailEnd/>
              </a:ln>
            </p:spPr>
            <p:txBody>
              <a:bodyPr/>
              <a:lstStyle/>
              <a:p>
                <a:endParaRPr lang="en-US">
                  <a:solidFill>
                    <a:srgbClr val="000000"/>
                  </a:solidFill>
                </a:endParaRPr>
              </a:p>
            </p:txBody>
          </p:sp>
        </p:grpSp>
      </p:grpSp>
      <p:sp>
        <p:nvSpPr>
          <p:cNvPr id="62517" name="Text Box 79"/>
          <p:cNvSpPr txBox="1">
            <a:spLocks noChangeArrowheads="1"/>
          </p:cNvSpPr>
          <p:nvPr/>
        </p:nvSpPr>
        <p:spPr bwMode="auto">
          <a:xfrm>
            <a:off x="714728" y="5940930"/>
            <a:ext cx="7240411"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15%–&lt;20%</a:t>
            </a:r>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20%–&lt;25%           25%–&lt;30%           30%–&lt;35%               ≥35%</a:t>
            </a:r>
            <a:r>
              <a:rPr lang="en-US" sz="1400" dirty="0" smtClean="0">
                <a:solidFill>
                  <a:srgbClr val="000000"/>
                </a:solidFill>
                <a:latin typeface="Arial Narrow" pitchFamily="34" charset="0"/>
              </a:rPr>
              <a:t> </a:t>
            </a:r>
            <a:endParaRPr lang="en-US" sz="1400" dirty="0">
              <a:solidFill>
                <a:srgbClr val="000000"/>
              </a:solidFill>
              <a:latin typeface="Arial Narrow" pitchFamily="34" charset="0"/>
            </a:endParaRPr>
          </a:p>
        </p:txBody>
      </p:sp>
      <p:sp>
        <p:nvSpPr>
          <p:cNvPr id="62520" name="Rectangle 82" descr="15-&lt;20%"/>
          <p:cNvSpPr>
            <a:spLocks noChangeArrowheads="1"/>
          </p:cNvSpPr>
          <p:nvPr/>
        </p:nvSpPr>
        <p:spPr bwMode="auto">
          <a:xfrm>
            <a:off x="1371600" y="5943600"/>
            <a:ext cx="208844" cy="234950"/>
          </a:xfrm>
          <a:prstGeom prst="rect">
            <a:avLst/>
          </a:prstGeom>
          <a:pattFill prst="pct10">
            <a:fgClr>
              <a:schemeClr val="tx1"/>
            </a:fgClr>
            <a:bgClr>
              <a:srgbClr val="E7F8FF"/>
            </a:bgClr>
          </a:patt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62521" name="Rectangle 83" descr="20%-&lt;25%"/>
          <p:cNvSpPr>
            <a:spLocks noChangeArrowheads="1"/>
          </p:cNvSpPr>
          <p:nvPr/>
        </p:nvSpPr>
        <p:spPr bwMode="auto">
          <a:xfrm>
            <a:off x="2590800" y="5943600"/>
            <a:ext cx="208844" cy="234950"/>
          </a:xfrm>
          <a:prstGeom prst="rect">
            <a:avLst/>
          </a:prstGeom>
          <a:solidFill>
            <a:srgbClr val="E8FECE"/>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62523" name="Rectangle 85" descr="25%-&lt;30%"/>
          <p:cNvSpPr>
            <a:spLocks noChangeArrowheads="1"/>
          </p:cNvSpPr>
          <p:nvPr/>
        </p:nvSpPr>
        <p:spPr bwMode="auto">
          <a:xfrm>
            <a:off x="3810000" y="5943600"/>
            <a:ext cx="208844" cy="234950"/>
          </a:xfrm>
          <a:prstGeom prst="rect">
            <a:avLst/>
          </a:prstGeom>
          <a:solidFill>
            <a:srgbClr val="FAF40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62522" name="Rectangle 84" descr="30%-&lt;35%"/>
          <p:cNvSpPr>
            <a:spLocks noChangeArrowheads="1"/>
          </p:cNvSpPr>
          <p:nvPr/>
        </p:nvSpPr>
        <p:spPr bwMode="auto">
          <a:xfrm>
            <a:off x="5044595" y="5948363"/>
            <a:ext cx="208844" cy="234950"/>
          </a:xfrm>
          <a:prstGeom prst="rect">
            <a:avLst/>
          </a:prstGeom>
          <a:solidFill>
            <a:srgbClr val="F45C2C"/>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62525" name="Rectangle 87" descr="Greater or equal to 35%"/>
          <p:cNvSpPr>
            <a:spLocks noChangeArrowheads="1"/>
          </p:cNvSpPr>
          <p:nvPr/>
        </p:nvSpPr>
        <p:spPr bwMode="auto">
          <a:xfrm>
            <a:off x="6324600" y="5943600"/>
            <a:ext cx="208844" cy="234950"/>
          </a:xfrm>
          <a:prstGeom prst="rect">
            <a:avLst/>
          </a:prstGeom>
          <a:solidFill>
            <a:srgbClr val="9913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62524" name="Rectangle 86"/>
          <p:cNvSpPr>
            <a:spLocks noChangeArrowheads="1"/>
          </p:cNvSpPr>
          <p:nvPr/>
        </p:nvSpPr>
        <p:spPr bwMode="auto">
          <a:xfrm>
            <a:off x="1066800" y="5907278"/>
            <a:ext cx="6629400" cy="417322"/>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7" name="TextBox 86"/>
          <p:cNvSpPr txBox="1"/>
          <p:nvPr/>
        </p:nvSpPr>
        <p:spPr>
          <a:xfrm>
            <a:off x="1295400" y="1066800"/>
            <a:ext cx="7315200" cy="1200329"/>
          </a:xfrm>
          <a:prstGeom prst="rect">
            <a:avLst/>
          </a:prstGeom>
          <a:noFill/>
        </p:spPr>
        <p:txBody>
          <a:bodyPr wrap="square" rtlCol="0">
            <a:spAutoFit/>
          </a:bodyPr>
          <a:lstStyle/>
          <a:p>
            <a:r>
              <a:rPr lang="en-US" sz="7200" b="1" dirty="0" smtClean="0">
                <a:effectLst>
                  <a:outerShdw blurRad="38100" dist="38100" dir="2700000" algn="tl">
                    <a:srgbClr val="000000">
                      <a:alpha val="43137"/>
                    </a:srgbClr>
                  </a:outerShdw>
                </a:effectLst>
              </a:rPr>
              <a:t>7% </a:t>
            </a:r>
            <a:r>
              <a:rPr lang="en-US" sz="7200" b="1" dirty="0" smtClean="0">
                <a:effectLst>
                  <a:outerShdw blurRad="38100" dist="38100" dir="2700000" algn="tl">
                    <a:srgbClr val="000000">
                      <a:alpha val="43137"/>
                    </a:srgbClr>
                  </a:outerShdw>
                </a:effectLst>
                <a:sym typeface="Wingdings" pitchFamily="2" charset="2"/>
              </a:rPr>
              <a:t> 5%  ??</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44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1"/>
                                          </p:val>
                                        </p:tav>
                                        <p:tav tm="100000">
                                          <p:val>
                                            <p:strVal val="#ppt_x"/>
                                          </p:val>
                                        </p:tav>
                                      </p:tavLst>
                                    </p:anim>
                                    <p:anim calcmode="lin" valueType="num">
                                      <p:cBhvr>
                                        <p:cTn id="9" dur="10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3600" dirty="0" smtClean="0"/>
              <a:t>And yet prevailing wisdom is…“We know”</a:t>
            </a:r>
          </a:p>
          <a:p>
            <a:pPr>
              <a:buNone/>
            </a:pPr>
            <a:endParaRPr lang="en-US" sz="3600" dirty="0" smtClean="0"/>
          </a:p>
          <a:p>
            <a:pPr>
              <a:buNone/>
            </a:pPr>
            <a:r>
              <a:rPr lang="en-US" sz="3600" dirty="0" smtClean="0"/>
              <a:t>…What if this were another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Assumptions</a:t>
            </a:r>
            <a:endParaRPr lang="en-US" dirty="0"/>
          </a:p>
        </p:txBody>
      </p:sp>
      <p:pic>
        <p:nvPicPr>
          <p:cNvPr id="8" name="Content Placeholder 7" descr="Adherence.jpg"/>
          <p:cNvPicPr>
            <a:picLocks noGrp="1" noChangeAspect="1"/>
          </p:cNvPicPr>
          <p:nvPr>
            <p:ph idx="1"/>
          </p:nvPr>
        </p:nvPicPr>
        <p:blipFill>
          <a:blip r:embed="rId3" cstate="print"/>
          <a:stretch>
            <a:fillRect/>
          </a:stretch>
        </p:blipFill>
        <p:spPr>
          <a:xfrm>
            <a:off x="2209800" y="1143001"/>
            <a:ext cx="4419600" cy="5334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0"/>
            <a:ext cx="1752600" cy="1066800"/>
          </a:xfrm>
        </p:spPr>
        <p:txBody>
          <a:bodyPr/>
          <a:lstStyle/>
          <a:p>
            <a:r>
              <a:rPr lang="en-US" dirty="0" smtClean="0"/>
              <a:t>Stigma</a:t>
            </a:r>
            <a:endParaRPr lang="en-US" dirty="0"/>
          </a:p>
        </p:txBody>
      </p:sp>
      <p:pic>
        <p:nvPicPr>
          <p:cNvPr id="4" name="Content Placeholder 3" descr="fat shame1.jpg"/>
          <p:cNvPicPr>
            <a:picLocks noGrp="1" noChangeAspect="1"/>
          </p:cNvPicPr>
          <p:nvPr>
            <p:ph idx="1"/>
          </p:nvPr>
        </p:nvPicPr>
        <p:blipFill>
          <a:blip r:embed="rId3" cstate="print"/>
          <a:stretch>
            <a:fillRect/>
          </a:stretch>
        </p:blipFill>
        <p:spPr>
          <a:xfrm>
            <a:off x="0" y="0"/>
            <a:ext cx="4953000" cy="2743200"/>
          </a:xfrm>
        </p:spPr>
      </p:pic>
      <p:pic>
        <p:nvPicPr>
          <p:cNvPr id="5" name="Picture 4" descr="fat shame2.jpg"/>
          <p:cNvPicPr>
            <a:picLocks noChangeAspect="1"/>
          </p:cNvPicPr>
          <p:nvPr/>
        </p:nvPicPr>
        <p:blipFill>
          <a:blip r:embed="rId4" cstate="print"/>
          <a:stretch>
            <a:fillRect/>
          </a:stretch>
        </p:blipFill>
        <p:spPr>
          <a:xfrm>
            <a:off x="4419600" y="2819400"/>
            <a:ext cx="4740656" cy="4038600"/>
          </a:xfrm>
          <a:prstGeom prst="rect">
            <a:avLst/>
          </a:prstGeom>
        </p:spPr>
      </p:pic>
      <p:sp>
        <p:nvSpPr>
          <p:cNvPr id="6" name="TextBox 5"/>
          <p:cNvSpPr txBox="1"/>
          <p:nvPr/>
        </p:nvSpPr>
        <p:spPr>
          <a:xfrm>
            <a:off x="304800" y="3352800"/>
            <a:ext cx="3657600" cy="2554545"/>
          </a:xfrm>
          <a:prstGeom prst="rect">
            <a:avLst/>
          </a:prstGeom>
          <a:noFill/>
        </p:spPr>
        <p:txBody>
          <a:bodyPr wrap="square" rtlCol="0">
            <a:spAutoFit/>
          </a:bodyPr>
          <a:lstStyle/>
          <a:p>
            <a:pPr>
              <a:buFont typeface="Arial" pitchFamily="34" charset="0"/>
              <a:buChar char="•"/>
            </a:pPr>
            <a:r>
              <a:rPr lang="en-US" sz="3200" dirty="0" smtClean="0"/>
              <a:t>Work</a:t>
            </a:r>
          </a:p>
          <a:p>
            <a:pPr>
              <a:buFont typeface="Arial" pitchFamily="34" charset="0"/>
              <a:buChar char="•"/>
            </a:pPr>
            <a:r>
              <a:rPr lang="en-US" sz="3200" dirty="0" smtClean="0"/>
              <a:t>Education</a:t>
            </a:r>
          </a:p>
          <a:p>
            <a:pPr>
              <a:buFont typeface="Arial" pitchFamily="34" charset="0"/>
              <a:buChar char="•"/>
            </a:pPr>
            <a:r>
              <a:rPr lang="en-US" sz="3200" dirty="0" smtClean="0"/>
              <a:t>Family/Friends</a:t>
            </a:r>
          </a:p>
          <a:p>
            <a:pPr>
              <a:buFont typeface="Arial" pitchFamily="34" charset="0"/>
              <a:buChar char="•"/>
            </a:pPr>
            <a:r>
              <a:rPr lang="en-US" sz="3200" dirty="0" smtClean="0"/>
              <a:t>Social Settings</a:t>
            </a:r>
          </a:p>
          <a:p>
            <a:pPr>
              <a:buFont typeface="Arial" pitchFamily="34" charset="0"/>
              <a:buChar char="•"/>
            </a:pPr>
            <a:r>
              <a:rPr lang="en-US" sz="3200" dirty="0" smtClean="0"/>
              <a:t>Medical Settings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228600"/>
            <a:ext cx="8964613" cy="6413500"/>
          </a:xfrm>
          <a:prstGeom prst="rect">
            <a:avLst/>
          </a:prstGeom>
          <a:noFill/>
          <a:ln w="9525">
            <a:noFill/>
            <a:miter lim="800000"/>
            <a:headEnd/>
            <a:tailEnd/>
          </a:ln>
        </p:spPr>
        <p:txBody>
          <a:bodyPr/>
          <a:lstStyle/>
          <a:p>
            <a:pPr marL="342900" indent="6350" eaLnBrk="0" hangingPunct="0">
              <a:lnSpc>
                <a:spcPct val="80000"/>
              </a:lnSpc>
              <a:spcBef>
                <a:spcPct val="20000"/>
              </a:spcBef>
              <a:buFont typeface="Arial" charset="0"/>
              <a:buNone/>
            </a:pPr>
            <a:r>
              <a:rPr lang="en-US" sz="4400" b="1" dirty="0" smtClean="0">
                <a:solidFill>
                  <a:srgbClr val="C00000"/>
                </a:solidFill>
                <a:latin typeface="Calibri" pitchFamily="34" charset="0"/>
              </a:rPr>
              <a:t>              “You’re disgusting!”</a:t>
            </a:r>
            <a:endParaRPr lang="en-US" sz="4400" b="1" dirty="0">
              <a:solidFill>
                <a:srgbClr val="C00000"/>
              </a:solidFill>
              <a:latin typeface="Calibri" pitchFamily="34" charset="0"/>
            </a:endParaRPr>
          </a:p>
        </p:txBody>
      </p:sp>
      <p:pic>
        <p:nvPicPr>
          <p:cNvPr id="21507" name="Picture 3" descr="homer_triste"/>
          <p:cNvPicPr>
            <a:picLocks noChangeAspect="1" noChangeArrowheads="1"/>
          </p:cNvPicPr>
          <p:nvPr/>
        </p:nvPicPr>
        <p:blipFill>
          <a:blip r:embed="rId3" cstate="print"/>
          <a:srcRect/>
          <a:stretch>
            <a:fillRect/>
          </a:stretch>
        </p:blipFill>
        <p:spPr bwMode="auto">
          <a:xfrm>
            <a:off x="3635375" y="4673600"/>
            <a:ext cx="1763713" cy="2184400"/>
          </a:xfrm>
          <a:prstGeom prst="rect">
            <a:avLst/>
          </a:prstGeom>
          <a:noFill/>
          <a:ln w="9525">
            <a:noFill/>
            <a:miter lim="800000"/>
            <a:headEnd/>
            <a:tailEnd/>
          </a:ln>
        </p:spPr>
      </p:pic>
      <p:sp>
        <p:nvSpPr>
          <p:cNvPr id="21512" name="AutoShape 8"/>
          <p:cNvSpPr>
            <a:spLocks noChangeArrowheads="1"/>
          </p:cNvSpPr>
          <p:nvPr/>
        </p:nvSpPr>
        <p:spPr bwMode="auto">
          <a:xfrm rot="242258" flipH="1">
            <a:off x="6992938" y="4575175"/>
            <a:ext cx="2133600" cy="1514475"/>
          </a:xfrm>
          <a:prstGeom prst="cloudCallout">
            <a:avLst>
              <a:gd name="adj1" fmla="val 120792"/>
              <a:gd name="adj2" fmla="val -12074"/>
            </a:avLst>
          </a:prstGeom>
          <a:solidFill>
            <a:schemeClr val="bg1"/>
          </a:solidFill>
          <a:ln w="22225">
            <a:solidFill>
              <a:schemeClr val="tx1"/>
            </a:solidFill>
            <a:round/>
            <a:headEnd/>
            <a:tailEnd/>
          </a:ln>
        </p:spPr>
        <p:txBody>
          <a:bodyPr/>
          <a:lstStyle/>
          <a:p>
            <a:pPr algn="ctr"/>
            <a:endParaRPr lang="en-US"/>
          </a:p>
        </p:txBody>
      </p:sp>
      <p:sp>
        <p:nvSpPr>
          <p:cNvPr id="21513" name="Text Box 9"/>
          <p:cNvSpPr txBox="1">
            <a:spLocks noChangeArrowheads="1"/>
          </p:cNvSpPr>
          <p:nvPr/>
        </p:nvSpPr>
        <p:spPr bwMode="auto">
          <a:xfrm>
            <a:off x="7391400" y="5029200"/>
            <a:ext cx="1439863" cy="519113"/>
          </a:xfrm>
          <a:prstGeom prst="rect">
            <a:avLst/>
          </a:prstGeom>
          <a:noFill/>
          <a:ln w="9525">
            <a:noFill/>
            <a:miter lim="800000"/>
            <a:headEnd/>
            <a:tailEnd/>
          </a:ln>
        </p:spPr>
        <p:txBody>
          <a:bodyPr>
            <a:spAutoFit/>
          </a:bodyPr>
          <a:lstStyle/>
          <a:p>
            <a:pPr>
              <a:spcBef>
                <a:spcPct val="50000"/>
              </a:spcBef>
            </a:pPr>
            <a:r>
              <a:rPr lang="en-US" sz="2800" b="1" dirty="0" smtClean="0">
                <a:cs typeface="Arial" charset="0"/>
              </a:rPr>
              <a:t>SHAME</a:t>
            </a:r>
            <a:endParaRPr lang="en-US" sz="2800" b="1" dirty="0">
              <a:cs typeface="Arial" charset="0"/>
            </a:endParaRPr>
          </a:p>
        </p:txBody>
      </p:sp>
      <p:sp>
        <p:nvSpPr>
          <p:cNvPr id="21516" name="AutoShape 12"/>
          <p:cNvSpPr>
            <a:spLocks noChangeArrowheads="1"/>
          </p:cNvSpPr>
          <p:nvPr/>
        </p:nvSpPr>
        <p:spPr bwMode="auto">
          <a:xfrm rot="242258" flipH="1">
            <a:off x="5646881" y="1935005"/>
            <a:ext cx="3042313" cy="2203306"/>
          </a:xfrm>
          <a:prstGeom prst="cloudCallout">
            <a:avLst>
              <a:gd name="adj1" fmla="val 65727"/>
              <a:gd name="adj2" fmla="val 90417"/>
            </a:avLst>
          </a:prstGeom>
          <a:solidFill>
            <a:schemeClr val="bg1"/>
          </a:solidFill>
          <a:ln w="22225">
            <a:solidFill>
              <a:schemeClr val="tx1"/>
            </a:solidFill>
            <a:round/>
            <a:headEnd/>
            <a:tailEnd/>
          </a:ln>
        </p:spPr>
        <p:txBody>
          <a:bodyPr/>
          <a:lstStyle/>
          <a:p>
            <a:pPr algn="ctr"/>
            <a:endParaRPr lang="en-US"/>
          </a:p>
        </p:txBody>
      </p:sp>
      <p:sp>
        <p:nvSpPr>
          <p:cNvPr id="21517" name="Text Box 13"/>
          <p:cNvSpPr txBox="1">
            <a:spLocks noChangeArrowheads="1"/>
          </p:cNvSpPr>
          <p:nvPr/>
        </p:nvSpPr>
        <p:spPr bwMode="auto">
          <a:xfrm>
            <a:off x="6248400" y="2438400"/>
            <a:ext cx="2020888" cy="954107"/>
          </a:xfrm>
          <a:prstGeom prst="rect">
            <a:avLst/>
          </a:prstGeom>
          <a:noFill/>
          <a:ln w="9525">
            <a:noFill/>
            <a:miter lim="800000"/>
            <a:headEnd/>
            <a:tailEnd/>
          </a:ln>
        </p:spPr>
        <p:txBody>
          <a:bodyPr wrap="square">
            <a:spAutoFit/>
          </a:bodyPr>
          <a:lstStyle/>
          <a:p>
            <a:pPr>
              <a:spcBef>
                <a:spcPct val="50000"/>
              </a:spcBef>
            </a:pPr>
            <a:r>
              <a:rPr lang="en-US" sz="2800" b="1" dirty="0" smtClean="0">
                <a:cs typeface="Arial" charset="0"/>
              </a:rPr>
              <a:t>I’m fat, ugly, unlovable</a:t>
            </a:r>
            <a:endParaRPr lang="en-US" sz="2800" b="1" dirty="0">
              <a:cs typeface="Arial" charset="0"/>
            </a:endParaRPr>
          </a:p>
        </p:txBody>
      </p:sp>
      <p:pic>
        <p:nvPicPr>
          <p:cNvPr id="20" name="Picture 19" descr="diary1.gif"/>
          <p:cNvPicPr>
            <a:picLocks noChangeAspect="1"/>
          </p:cNvPicPr>
          <p:nvPr/>
        </p:nvPicPr>
        <p:blipFill>
          <a:blip r:embed="rId4" cstate="print"/>
          <a:stretch>
            <a:fillRect/>
          </a:stretch>
        </p:blipFill>
        <p:spPr>
          <a:xfrm>
            <a:off x="0" y="1143000"/>
            <a:ext cx="2286000" cy="2253049"/>
          </a:xfrm>
          <a:prstGeom prst="rect">
            <a:avLst/>
          </a:prstGeom>
        </p:spPr>
      </p:pic>
      <p:pic>
        <p:nvPicPr>
          <p:cNvPr id="21" name="Picture 20" descr="gym1.jpg"/>
          <p:cNvPicPr>
            <a:picLocks noChangeAspect="1"/>
          </p:cNvPicPr>
          <p:nvPr/>
        </p:nvPicPr>
        <p:blipFill>
          <a:blip r:embed="rId5" cstate="print"/>
          <a:stretch>
            <a:fillRect/>
          </a:stretch>
        </p:blipFill>
        <p:spPr>
          <a:xfrm>
            <a:off x="2514600" y="1828800"/>
            <a:ext cx="2821577" cy="1828800"/>
          </a:xfrm>
          <a:prstGeom prst="rect">
            <a:avLst/>
          </a:prstGeom>
        </p:spPr>
      </p:pic>
      <p:pic>
        <p:nvPicPr>
          <p:cNvPr id="22" name="Picture 21" descr="scale1.jpg"/>
          <p:cNvPicPr>
            <a:picLocks noChangeAspect="1"/>
          </p:cNvPicPr>
          <p:nvPr/>
        </p:nvPicPr>
        <p:blipFill>
          <a:blip r:embed="rId6" cstate="print"/>
          <a:stretch>
            <a:fillRect/>
          </a:stretch>
        </p:blipFill>
        <p:spPr>
          <a:xfrm>
            <a:off x="0" y="4038600"/>
            <a:ext cx="3568755" cy="2362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p:bldP spid="21516" grpId="0" animBg="1"/>
      <p:bldP spid="215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p:spPr>
        <p:txBody>
          <a:bodyPr/>
          <a:lstStyle/>
          <a:p>
            <a:r>
              <a:rPr lang="en-US" dirty="0" smtClean="0"/>
              <a:t>Exp Avoidance and Weight</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EA moves toxic to weight control</a:t>
            </a:r>
          </a:p>
          <a:p>
            <a:pPr lvl="1"/>
            <a:r>
              <a:rPr lang="en-US" dirty="0" smtClean="0"/>
              <a:t>Emotional/Binge/Stress Eating</a:t>
            </a:r>
          </a:p>
          <a:p>
            <a:pPr lvl="1"/>
            <a:r>
              <a:rPr lang="en-US" dirty="0" smtClean="0"/>
              <a:t>Discontinuation of diet/ tracking</a:t>
            </a:r>
          </a:p>
          <a:p>
            <a:pPr lvl="1"/>
            <a:r>
              <a:rPr lang="en-US" dirty="0" smtClean="0"/>
              <a:t>Scale/ exercise avoidance</a:t>
            </a:r>
          </a:p>
          <a:p>
            <a:r>
              <a:rPr lang="en-US" dirty="0" smtClean="0"/>
              <a:t>“Work” in the short-term</a:t>
            </a:r>
          </a:p>
          <a:p>
            <a:r>
              <a:rPr lang="en-US" dirty="0" smtClean="0"/>
              <a:t>What if we could target all </a:t>
            </a:r>
            <a:r>
              <a:rPr lang="en-US" b="1" i="1" dirty="0" smtClean="0"/>
              <a:t>at the same time</a:t>
            </a:r>
            <a:r>
              <a:rPr lang="en-US" dirty="0" smtClean="0"/>
              <a:t>?</a:t>
            </a:r>
          </a:p>
          <a:p>
            <a:r>
              <a:rPr lang="en-US" dirty="0" smtClean="0"/>
              <a:t>EA not on the radar current best practice (SBT)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t>
            </a:r>
            <a:r>
              <a:rPr lang="en-US" dirty="0" err="1" smtClean="0"/>
              <a:t>vs</a:t>
            </a:r>
            <a:r>
              <a:rPr lang="en-US" dirty="0" smtClean="0"/>
              <a:t> SBT</a:t>
            </a:r>
            <a:endParaRPr lang="en-US" dirty="0"/>
          </a:p>
        </p:txBody>
      </p:sp>
      <p:sp>
        <p:nvSpPr>
          <p:cNvPr id="3" name="Content Placeholder 2"/>
          <p:cNvSpPr>
            <a:spLocks noGrp="1"/>
          </p:cNvSpPr>
          <p:nvPr>
            <p:ph idx="1"/>
          </p:nvPr>
        </p:nvSpPr>
        <p:spPr/>
        <p:txBody>
          <a:bodyPr/>
          <a:lstStyle/>
          <a:p>
            <a:r>
              <a:rPr lang="en-US" dirty="0" smtClean="0"/>
              <a:t>A priori goals</a:t>
            </a:r>
          </a:p>
          <a:p>
            <a:pPr lvl="1"/>
            <a:r>
              <a:rPr lang="en-US" dirty="0" smtClean="0"/>
              <a:t>Weight loss</a:t>
            </a:r>
          </a:p>
          <a:p>
            <a:r>
              <a:rPr lang="en-US" dirty="0" smtClean="0"/>
              <a:t>Motivation to lose weight</a:t>
            </a:r>
          </a:p>
          <a:p>
            <a:pPr lvl="1"/>
            <a:r>
              <a:rPr lang="en-US" dirty="0" smtClean="0"/>
              <a:t>Feeling better, looking better, “confidence,” “sexy,”</a:t>
            </a:r>
          </a:p>
          <a:p>
            <a:r>
              <a:rPr lang="en-US" dirty="0" smtClean="0"/>
              <a:t>Function </a:t>
            </a:r>
            <a:r>
              <a:rPr lang="en-US" dirty="0" err="1" smtClean="0"/>
              <a:t>vs</a:t>
            </a:r>
            <a:r>
              <a:rPr lang="en-US" dirty="0" smtClean="0"/>
              <a:t> topography</a:t>
            </a:r>
          </a:p>
          <a:p>
            <a:pPr lvl="1"/>
            <a:r>
              <a:rPr lang="en-US" dirty="0" smtClean="0"/>
              <a:t>No exercise: problem solving </a:t>
            </a:r>
            <a:r>
              <a:rPr lang="en-US" dirty="0" err="1" smtClean="0"/>
              <a:t>vs</a:t>
            </a:r>
            <a:r>
              <a:rPr lang="en-US" dirty="0" smtClean="0"/>
              <a:t> avoidance</a:t>
            </a:r>
          </a:p>
          <a:p>
            <a:r>
              <a:rPr lang="en-US" dirty="0" smtClean="0"/>
              <a:t>Emphasis on private experiences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1509</Words>
  <Application>Microsoft Office PowerPoint</Application>
  <PresentationFormat>On-screen Show (4:3)</PresentationFormat>
  <Paragraphs>228</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Stepping Out Of The Diet Trap</vt:lpstr>
      <vt:lpstr>PowerPoint Presentation</vt:lpstr>
      <vt:lpstr>Prevalence* of Self-Reported Obesity Among U.S. Adults BRFSS, 2012</vt:lpstr>
      <vt:lpstr>PowerPoint Presentation</vt:lpstr>
      <vt:lpstr>Assumptions</vt:lpstr>
      <vt:lpstr>Stigma</vt:lpstr>
      <vt:lpstr>PowerPoint Presentation</vt:lpstr>
      <vt:lpstr>Exp Avoidance and Weight</vt:lpstr>
      <vt:lpstr>ACT vs SBT</vt:lpstr>
      <vt:lpstr>Potential benefits of combining</vt:lpstr>
      <vt:lpstr>Potential obstacles</vt:lpstr>
      <vt:lpstr>Potential obstacles</vt:lpstr>
      <vt:lpstr>Data</vt:lpstr>
      <vt:lpstr>Weight Maintenance</vt:lpstr>
      <vt:lpstr>Pre to Follow-Up Weight Change</vt:lpstr>
      <vt:lpstr>Pre to Follow-Up Binge Eating (Lillis, Hayes, &amp; Levin, 2011, BehMod)</vt:lpstr>
      <vt:lpstr>ABBI Open Trial</vt:lpstr>
      <vt:lpstr>PowerPoint Presentation</vt:lpstr>
      <vt:lpstr>ABBI R01 Study (RCT; ongoing)</vt:lpstr>
      <vt:lpstr>Weight Loss</vt:lpstr>
      <vt:lpstr>Data Summary</vt:lpstr>
      <vt:lpstr>PowerPoint Presentation</vt:lpstr>
      <vt:lpstr>Clinical Examples</vt:lpstr>
      <vt:lpstr>Internal vs External</vt:lpstr>
      <vt:lpstr>Defusion</vt:lpstr>
      <vt:lpstr>Acting with Willingness</vt:lpstr>
      <vt:lpstr>Values</vt:lpstr>
      <vt:lpstr>Being Seen</vt:lpstr>
      <vt:lpstr>END</vt:lpstr>
    </vt:vector>
  </TitlesOfParts>
  <Company>Lifespan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jlillis</dc:creator>
  <cp:lastModifiedBy>Emily</cp:lastModifiedBy>
  <cp:revision>43</cp:revision>
  <dcterms:created xsi:type="dcterms:W3CDTF">2014-06-09T18:23:30Z</dcterms:created>
  <dcterms:modified xsi:type="dcterms:W3CDTF">2014-06-25T19:08:48Z</dcterms:modified>
</cp:coreProperties>
</file>